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71" r:id="rId2"/>
    <p:sldId id="256" r:id="rId3"/>
    <p:sldId id="257" r:id="rId4"/>
    <p:sldId id="258" r:id="rId5"/>
    <p:sldId id="259" r:id="rId6"/>
    <p:sldId id="260" r:id="rId7"/>
    <p:sldId id="261" r:id="rId8"/>
    <p:sldId id="268" r:id="rId9"/>
    <p:sldId id="279" r:id="rId10"/>
    <p:sldId id="267" r:id="rId11"/>
    <p:sldId id="262" r:id="rId12"/>
    <p:sldId id="266" r:id="rId13"/>
    <p:sldId id="263" r:id="rId14"/>
    <p:sldId id="269" r:id="rId15"/>
    <p:sldId id="264" r:id="rId16"/>
    <p:sldId id="278" r:id="rId17"/>
    <p:sldId id="280" r:id="rId18"/>
    <p:sldId id="273"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0" autoAdjust="0"/>
    <p:restoredTop sz="94660"/>
  </p:normalViewPr>
  <p:slideViewPr>
    <p:cSldViewPr snapToGrid="0">
      <p:cViewPr varScale="1">
        <p:scale>
          <a:sx n="86" d="100"/>
          <a:sy n="86" d="100"/>
        </p:scale>
        <p:origin x="46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511B7C-39D3-495B-9B75-818567B393AE}" type="datetimeFigureOut">
              <a:rPr lang="en-IN" smtClean="0"/>
              <a:t>23-04-2022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870F666-5774-4CF8-9F27-5DE110189D5F}" type="slidenum">
              <a:rPr lang="en-IN" smtClean="0"/>
              <a:t>‹#›</a:t>
            </a:fld>
            <a:endParaRPr lang="en-IN"/>
          </a:p>
        </p:txBody>
      </p:sp>
    </p:spTree>
    <p:extLst>
      <p:ext uri="{BB962C8B-B14F-4D97-AF65-F5344CB8AC3E}">
        <p14:creationId xmlns:p14="http://schemas.microsoft.com/office/powerpoint/2010/main" val="23456488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23" name="Google Shape;323;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4/23/2022</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4/23/2022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4/23/2022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4/23/2022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4/23/2022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4/23/2022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4/23/2022</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4/23/2022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4/23/2022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4/23/2022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4/23/2022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4/23/2022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4/23/2022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4/23/2022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4/23/2022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4/23/2022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dirty="0"/>
              <a:t>Click icon to add picture</a:t>
            </a:r>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4/23/2022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4/23/2022</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1.xml"/><Relationship Id="rId5" Type="http://schemas.openxmlformats.org/officeDocument/2006/relationships/image" Target="../media/image9.emf"/><Relationship Id="rId4" Type="http://schemas.openxmlformats.org/officeDocument/2006/relationships/image" Target="../media/image8.emf"/></Relationships>
</file>

<file path=ppt/slides/_rels/slide7.xml.rels><?xml version="1.0" encoding="UTF-8" standalone="yes"?>
<Relationships xmlns="http://schemas.openxmlformats.org/package/2006/relationships"><Relationship Id="rId2" Type="http://schemas.openxmlformats.org/officeDocument/2006/relationships/hyperlink" Target="https://analyticsindiamag.com/guide-to-word2vec-using-skip-gram-model/" TargetMode="Externa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627E2-AC75-46A9-A36C-5964DE85209E}"/>
              </a:ext>
            </a:extLst>
          </p:cNvPr>
          <p:cNvSpPr>
            <a:spLocks noGrp="1"/>
          </p:cNvSpPr>
          <p:nvPr>
            <p:ph type="ctrTitle"/>
          </p:nvPr>
        </p:nvSpPr>
        <p:spPr>
          <a:xfrm>
            <a:off x="1154955" y="604033"/>
            <a:ext cx="9248885" cy="1863641"/>
          </a:xfrm>
        </p:spPr>
        <p:txBody>
          <a:bodyPr/>
          <a:lstStyle/>
          <a:p>
            <a:pPr algn="ctr"/>
            <a:r>
              <a:rPr lang="en-IN" sz="4000" dirty="0"/>
              <a:t>Deep Learning Project Presentation</a:t>
            </a:r>
            <a:br>
              <a:rPr lang="en-IN" sz="4000" dirty="0"/>
            </a:br>
            <a:r>
              <a:rPr lang="en-IN" sz="4000" dirty="0"/>
              <a:t>On</a:t>
            </a:r>
            <a:br>
              <a:rPr lang="en-IN" sz="4000" dirty="0"/>
            </a:br>
            <a:r>
              <a:rPr lang="en-IN" sz="4000" dirty="0"/>
              <a:t>Image Captioning</a:t>
            </a:r>
          </a:p>
        </p:txBody>
      </p:sp>
      <p:sp>
        <p:nvSpPr>
          <p:cNvPr id="3" name="Subtitle 2">
            <a:extLst>
              <a:ext uri="{FF2B5EF4-FFF2-40B4-BE49-F238E27FC236}">
                <a16:creationId xmlns:a16="http://schemas.microsoft.com/office/drawing/2014/main" id="{62DCB025-9F7B-474E-ADA7-07E3A23BECF9}"/>
              </a:ext>
            </a:extLst>
          </p:cNvPr>
          <p:cNvSpPr>
            <a:spLocks noGrp="1"/>
          </p:cNvSpPr>
          <p:nvPr>
            <p:ph type="subTitle" idx="1"/>
          </p:nvPr>
        </p:nvSpPr>
        <p:spPr>
          <a:xfrm>
            <a:off x="3530652" y="4656667"/>
            <a:ext cx="4792032" cy="1597300"/>
          </a:xfrm>
        </p:spPr>
        <p:txBody>
          <a:bodyPr/>
          <a:lstStyle/>
          <a:p>
            <a:r>
              <a:rPr lang="en-IN" dirty="0"/>
              <a:t>Group MEMBERS- </a:t>
            </a:r>
            <a:r>
              <a:rPr lang="en-IN" dirty="0">
                <a:solidFill>
                  <a:schemeClr val="bg1"/>
                </a:solidFill>
              </a:rPr>
              <a:t>1. AJAY KUMAR PAL</a:t>
            </a:r>
          </a:p>
          <a:p>
            <a:r>
              <a:rPr lang="en-IN" dirty="0">
                <a:solidFill>
                  <a:schemeClr val="bg1"/>
                </a:solidFill>
              </a:rPr>
              <a:t>				    2. Bijin elsa baby</a:t>
            </a:r>
          </a:p>
          <a:p>
            <a:r>
              <a:rPr lang="en-IN" dirty="0">
                <a:solidFill>
                  <a:schemeClr val="bg1"/>
                </a:solidFill>
              </a:rPr>
              <a:t>				    3. KISLAY SINHA</a:t>
            </a:r>
          </a:p>
          <a:p>
            <a:r>
              <a:rPr lang="en-IN" dirty="0">
                <a:solidFill>
                  <a:schemeClr val="bg1"/>
                </a:solidFill>
              </a:rPr>
              <a:t>				    4. PRABHAKAR KUMAR</a:t>
            </a:r>
          </a:p>
          <a:p>
            <a:endParaRPr lang="en-IN" dirty="0"/>
          </a:p>
        </p:txBody>
      </p:sp>
      <p:pic>
        <p:nvPicPr>
          <p:cNvPr id="5" name="Picture 4">
            <a:extLst>
              <a:ext uri="{FF2B5EF4-FFF2-40B4-BE49-F238E27FC236}">
                <a16:creationId xmlns:a16="http://schemas.microsoft.com/office/drawing/2014/main" id="{8D989045-8782-4895-940E-49568137277B}"/>
              </a:ext>
            </a:extLst>
          </p:cNvPr>
          <p:cNvPicPr>
            <a:picLocks noChangeAspect="1"/>
          </p:cNvPicPr>
          <p:nvPr/>
        </p:nvPicPr>
        <p:blipFill>
          <a:blip r:embed="rId2"/>
          <a:stretch>
            <a:fillRect/>
          </a:stretch>
        </p:blipFill>
        <p:spPr>
          <a:xfrm>
            <a:off x="4802294" y="2528994"/>
            <a:ext cx="2248748" cy="1962573"/>
          </a:xfrm>
          <a:prstGeom prst="rect">
            <a:avLst/>
          </a:prstGeom>
        </p:spPr>
      </p:pic>
    </p:spTree>
    <p:extLst>
      <p:ext uri="{BB962C8B-B14F-4D97-AF65-F5344CB8AC3E}">
        <p14:creationId xmlns:p14="http://schemas.microsoft.com/office/powerpoint/2010/main" val="42894502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89E0F4C-BC4E-48E7-88C7-980E4DBEDCF0}"/>
              </a:ext>
            </a:extLst>
          </p:cNvPr>
          <p:cNvSpPr>
            <a:spLocks noGrp="1"/>
          </p:cNvSpPr>
          <p:nvPr>
            <p:ph type="subTitle" idx="1"/>
          </p:nvPr>
        </p:nvSpPr>
        <p:spPr>
          <a:xfrm>
            <a:off x="728234" y="801433"/>
            <a:ext cx="2082699" cy="438086"/>
          </a:xfrm>
        </p:spPr>
        <p:txBody>
          <a:bodyPr>
            <a:normAutofit lnSpcReduction="10000"/>
          </a:bodyPr>
          <a:lstStyle/>
          <a:p>
            <a:r>
              <a:rPr lang="en-IN" sz="2400" dirty="0"/>
              <a:t>LSTM MODEL</a:t>
            </a:r>
          </a:p>
        </p:txBody>
      </p:sp>
      <p:pic>
        <p:nvPicPr>
          <p:cNvPr id="4" name="Google Shape;63;p14">
            <a:extLst>
              <a:ext uri="{FF2B5EF4-FFF2-40B4-BE49-F238E27FC236}">
                <a16:creationId xmlns:a16="http://schemas.microsoft.com/office/drawing/2014/main" id="{4B02BE30-E14C-4176-BB72-65200369C87C}"/>
              </a:ext>
            </a:extLst>
          </p:cNvPr>
          <p:cNvPicPr preferRelativeResize="0"/>
          <p:nvPr/>
        </p:nvPicPr>
        <p:blipFill>
          <a:blip r:embed="rId2">
            <a:alphaModFix/>
          </a:blip>
          <a:stretch>
            <a:fillRect/>
          </a:stretch>
        </p:blipFill>
        <p:spPr>
          <a:xfrm>
            <a:off x="2032000" y="1361459"/>
            <a:ext cx="7680960" cy="4578754"/>
          </a:xfrm>
          <a:prstGeom prst="rect">
            <a:avLst/>
          </a:prstGeom>
          <a:noFill/>
          <a:ln>
            <a:noFill/>
          </a:ln>
        </p:spPr>
      </p:pic>
    </p:spTree>
    <p:extLst>
      <p:ext uri="{BB962C8B-B14F-4D97-AF65-F5344CB8AC3E}">
        <p14:creationId xmlns:p14="http://schemas.microsoft.com/office/powerpoint/2010/main" val="3830134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9877031B-785C-414C-81C5-EE66668962D6}"/>
              </a:ext>
            </a:extLst>
          </p:cNvPr>
          <p:cNvSpPr>
            <a:spLocks noGrp="1"/>
          </p:cNvSpPr>
          <p:nvPr>
            <p:ph type="subTitle" idx="1"/>
          </p:nvPr>
        </p:nvSpPr>
        <p:spPr>
          <a:xfrm>
            <a:off x="728235" y="787886"/>
            <a:ext cx="4101152" cy="485500"/>
          </a:xfrm>
        </p:spPr>
        <p:txBody>
          <a:bodyPr>
            <a:normAutofit/>
          </a:bodyPr>
          <a:lstStyle/>
          <a:p>
            <a:r>
              <a:rPr lang="en-IN" sz="2400" dirty="0"/>
              <a:t>GENERATING PREDICTIONS</a:t>
            </a:r>
          </a:p>
        </p:txBody>
      </p:sp>
      <p:sp>
        <p:nvSpPr>
          <p:cNvPr id="4" name="TextBox 3">
            <a:extLst>
              <a:ext uri="{FF2B5EF4-FFF2-40B4-BE49-F238E27FC236}">
                <a16:creationId xmlns:a16="http://schemas.microsoft.com/office/drawing/2014/main" id="{04B5D2CB-92DC-40CE-9528-F09ADFB5C9C0}"/>
              </a:ext>
            </a:extLst>
          </p:cNvPr>
          <p:cNvSpPr txBox="1"/>
          <p:nvPr/>
        </p:nvSpPr>
        <p:spPr>
          <a:xfrm>
            <a:off x="728235" y="1354666"/>
            <a:ext cx="4544907" cy="369332"/>
          </a:xfrm>
          <a:prstGeom prst="rect">
            <a:avLst/>
          </a:prstGeom>
          <a:noFill/>
        </p:spPr>
        <p:txBody>
          <a:bodyPr wrap="square" rtlCol="0">
            <a:spAutoFit/>
          </a:bodyPr>
          <a:lstStyle/>
          <a:p>
            <a:pPr marL="285750" indent="-285750">
              <a:buFont typeface="Wingdings" panose="05000000000000000000" pitchFamily="2" charset="2"/>
              <a:buChar char="Ø"/>
            </a:pPr>
            <a:r>
              <a:rPr lang="en-US" sz="1800" b="0" i="0" u="none" strike="noStrike" baseline="0" dirty="0">
                <a:solidFill>
                  <a:schemeClr val="bg1"/>
                </a:solidFill>
              </a:rPr>
              <a:t>Caption is predicted word by word</a:t>
            </a:r>
            <a:endParaRPr lang="en-IN" dirty="0">
              <a:solidFill>
                <a:schemeClr val="bg1"/>
              </a:solidFill>
            </a:endParaRPr>
          </a:p>
        </p:txBody>
      </p:sp>
      <p:sp>
        <p:nvSpPr>
          <p:cNvPr id="5" name="TextBox 4">
            <a:extLst>
              <a:ext uri="{FF2B5EF4-FFF2-40B4-BE49-F238E27FC236}">
                <a16:creationId xmlns:a16="http://schemas.microsoft.com/office/drawing/2014/main" id="{3F222047-D955-4018-A700-50C93E50E414}"/>
              </a:ext>
            </a:extLst>
          </p:cNvPr>
          <p:cNvSpPr txBox="1"/>
          <p:nvPr/>
        </p:nvSpPr>
        <p:spPr>
          <a:xfrm>
            <a:off x="728235" y="1805278"/>
            <a:ext cx="8246432" cy="646331"/>
          </a:xfrm>
          <a:prstGeom prst="rect">
            <a:avLst/>
          </a:prstGeom>
          <a:noFill/>
        </p:spPr>
        <p:txBody>
          <a:bodyPr wrap="square" rtlCol="0">
            <a:spAutoFit/>
          </a:bodyPr>
          <a:lstStyle/>
          <a:p>
            <a:pPr marL="285750" indent="-285750" algn="l">
              <a:buFont typeface="Wingdings" panose="05000000000000000000" pitchFamily="2" charset="2"/>
              <a:buChar char="Ø"/>
            </a:pPr>
            <a:r>
              <a:rPr lang="en-US" sz="1800" b="0" i="0" u="none" strike="noStrike" baseline="0" dirty="0">
                <a:solidFill>
                  <a:schemeClr val="bg1"/>
                </a:solidFill>
              </a:rPr>
              <a:t>Image is fed along with the first word(startseq) to the RNN to predict the second </a:t>
            </a:r>
            <a:r>
              <a:rPr lang="en-IN" sz="1800" b="0" i="0" u="none" strike="noStrike" baseline="0" dirty="0">
                <a:solidFill>
                  <a:schemeClr val="bg1"/>
                </a:solidFill>
              </a:rPr>
              <a:t>word</a:t>
            </a:r>
            <a:endParaRPr lang="en-IN" dirty="0">
              <a:solidFill>
                <a:schemeClr val="bg1"/>
              </a:solidFill>
            </a:endParaRPr>
          </a:p>
        </p:txBody>
      </p:sp>
      <p:sp>
        <p:nvSpPr>
          <p:cNvPr id="6" name="TextBox 5">
            <a:extLst>
              <a:ext uri="{FF2B5EF4-FFF2-40B4-BE49-F238E27FC236}">
                <a16:creationId xmlns:a16="http://schemas.microsoft.com/office/drawing/2014/main" id="{19BD7792-6115-40E4-B4C0-65484C46709F}"/>
              </a:ext>
            </a:extLst>
          </p:cNvPr>
          <p:cNvSpPr txBox="1"/>
          <p:nvPr/>
        </p:nvSpPr>
        <p:spPr>
          <a:xfrm>
            <a:off x="728235" y="2532889"/>
            <a:ext cx="8361578" cy="923330"/>
          </a:xfrm>
          <a:prstGeom prst="rect">
            <a:avLst/>
          </a:prstGeom>
          <a:noFill/>
        </p:spPr>
        <p:txBody>
          <a:bodyPr wrap="square" rtlCol="0">
            <a:spAutoFit/>
          </a:bodyPr>
          <a:lstStyle/>
          <a:p>
            <a:pPr marL="285750" indent="-285750" algn="l">
              <a:buFont typeface="Wingdings" panose="05000000000000000000" pitchFamily="2" charset="2"/>
              <a:buChar char="Ø"/>
            </a:pPr>
            <a:r>
              <a:rPr lang="en-US" sz="1800" b="0" i="0" u="none" strike="noStrike" baseline="0" dirty="0">
                <a:solidFill>
                  <a:schemeClr val="bg1"/>
                </a:solidFill>
              </a:rPr>
              <a:t>Again the same image along with first word + second word is fed to the RNN to predict the third word and so on until the last word(endseq) is encountered</a:t>
            </a:r>
            <a:endParaRPr lang="en-IN" dirty="0">
              <a:solidFill>
                <a:schemeClr val="bg1"/>
              </a:solidFill>
            </a:endParaRPr>
          </a:p>
        </p:txBody>
      </p:sp>
      <p:pic>
        <p:nvPicPr>
          <p:cNvPr id="8" name="Picture 7">
            <a:extLst>
              <a:ext uri="{FF2B5EF4-FFF2-40B4-BE49-F238E27FC236}">
                <a16:creationId xmlns:a16="http://schemas.microsoft.com/office/drawing/2014/main" id="{FEE3CD8B-6FAC-44A8-B236-8A880E66BD50}"/>
              </a:ext>
            </a:extLst>
          </p:cNvPr>
          <p:cNvPicPr>
            <a:picLocks noChangeAspect="1"/>
          </p:cNvPicPr>
          <p:nvPr/>
        </p:nvPicPr>
        <p:blipFill>
          <a:blip r:embed="rId2"/>
          <a:stretch>
            <a:fillRect/>
          </a:stretch>
        </p:blipFill>
        <p:spPr>
          <a:xfrm>
            <a:off x="1737216" y="3456219"/>
            <a:ext cx="1791692" cy="1124615"/>
          </a:xfrm>
          <a:prstGeom prst="rect">
            <a:avLst/>
          </a:prstGeom>
        </p:spPr>
      </p:pic>
      <p:sp>
        <p:nvSpPr>
          <p:cNvPr id="9" name="Rectangle: Rounded Corners 8">
            <a:extLst>
              <a:ext uri="{FF2B5EF4-FFF2-40B4-BE49-F238E27FC236}">
                <a16:creationId xmlns:a16="http://schemas.microsoft.com/office/drawing/2014/main" id="{869396A0-07E1-418D-A00F-DCA3B4DA842A}"/>
              </a:ext>
            </a:extLst>
          </p:cNvPr>
          <p:cNvSpPr/>
          <p:nvPr/>
        </p:nvSpPr>
        <p:spPr>
          <a:xfrm>
            <a:off x="4851451" y="3738880"/>
            <a:ext cx="2169109" cy="140207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TextBox 9">
            <a:extLst>
              <a:ext uri="{FF2B5EF4-FFF2-40B4-BE49-F238E27FC236}">
                <a16:creationId xmlns:a16="http://schemas.microsoft.com/office/drawing/2014/main" id="{922BC586-5B75-419A-8C5C-9FD79EA23500}"/>
              </a:ext>
            </a:extLst>
          </p:cNvPr>
          <p:cNvSpPr txBox="1"/>
          <p:nvPr/>
        </p:nvSpPr>
        <p:spPr>
          <a:xfrm>
            <a:off x="4909024" y="4181099"/>
            <a:ext cx="2040943" cy="646331"/>
          </a:xfrm>
          <a:prstGeom prst="rect">
            <a:avLst/>
          </a:prstGeom>
          <a:noFill/>
        </p:spPr>
        <p:txBody>
          <a:bodyPr wrap="none" rtlCol="0">
            <a:spAutoFit/>
          </a:bodyPr>
          <a:lstStyle/>
          <a:p>
            <a:r>
              <a:rPr lang="en-IN" dirty="0"/>
              <a:t>  </a:t>
            </a:r>
            <a:r>
              <a:rPr lang="en-IN" dirty="0">
                <a:solidFill>
                  <a:schemeClr val="bg1"/>
                </a:solidFill>
              </a:rPr>
              <a:t>Neural Network</a:t>
            </a:r>
          </a:p>
          <a:p>
            <a:r>
              <a:rPr lang="en-IN" dirty="0">
                <a:solidFill>
                  <a:schemeClr val="bg1"/>
                </a:solidFill>
              </a:rPr>
              <a:t>        Model</a:t>
            </a:r>
          </a:p>
        </p:txBody>
      </p:sp>
      <p:sp>
        <p:nvSpPr>
          <p:cNvPr id="11" name="TextBox 10">
            <a:extLst>
              <a:ext uri="{FF2B5EF4-FFF2-40B4-BE49-F238E27FC236}">
                <a16:creationId xmlns:a16="http://schemas.microsoft.com/office/drawing/2014/main" id="{52ECD02E-7D43-4262-AFE7-59CEA12232BD}"/>
              </a:ext>
            </a:extLst>
          </p:cNvPr>
          <p:cNvSpPr txBox="1"/>
          <p:nvPr/>
        </p:nvSpPr>
        <p:spPr>
          <a:xfrm>
            <a:off x="1578185" y="5140959"/>
            <a:ext cx="2282615" cy="923330"/>
          </a:xfrm>
          <a:prstGeom prst="rect">
            <a:avLst/>
          </a:prstGeom>
          <a:noFill/>
        </p:spPr>
        <p:txBody>
          <a:bodyPr wrap="square" rtlCol="0">
            <a:spAutoFit/>
          </a:bodyPr>
          <a:lstStyle/>
          <a:p>
            <a:r>
              <a:rPr lang="en-IN" dirty="0">
                <a:solidFill>
                  <a:schemeClr val="bg1"/>
                </a:solidFill>
              </a:rPr>
              <a:t>(i = 0) startseq</a:t>
            </a:r>
          </a:p>
          <a:p>
            <a:r>
              <a:rPr lang="en-IN" dirty="0">
                <a:solidFill>
                  <a:schemeClr val="bg1"/>
                </a:solidFill>
              </a:rPr>
              <a:t>(i = 1) startseq little</a:t>
            </a:r>
          </a:p>
          <a:p>
            <a:r>
              <a:rPr lang="en-IN" dirty="0">
                <a:solidFill>
                  <a:schemeClr val="bg1"/>
                </a:solidFill>
              </a:rPr>
              <a:t>(i = 2) …</a:t>
            </a:r>
          </a:p>
        </p:txBody>
      </p:sp>
      <p:cxnSp>
        <p:nvCxnSpPr>
          <p:cNvPr id="13" name="Straight Arrow Connector 12">
            <a:extLst>
              <a:ext uri="{FF2B5EF4-FFF2-40B4-BE49-F238E27FC236}">
                <a16:creationId xmlns:a16="http://schemas.microsoft.com/office/drawing/2014/main" id="{5C9B450A-94C0-4B82-B470-E0F240CF48A9}"/>
              </a:ext>
            </a:extLst>
          </p:cNvPr>
          <p:cNvCxnSpPr>
            <a:stCxn id="8" idx="3"/>
            <a:endCxn id="9" idx="1"/>
          </p:cNvCxnSpPr>
          <p:nvPr/>
        </p:nvCxnSpPr>
        <p:spPr>
          <a:xfrm>
            <a:off x="3528908" y="4018527"/>
            <a:ext cx="1322543" cy="4213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97A7810-F6EC-4F20-AEB2-B126B129FDFD}"/>
              </a:ext>
            </a:extLst>
          </p:cNvPr>
          <p:cNvCxnSpPr>
            <a:cxnSpLocks/>
          </p:cNvCxnSpPr>
          <p:nvPr/>
        </p:nvCxnSpPr>
        <p:spPr>
          <a:xfrm flipV="1">
            <a:off x="3784600" y="4486639"/>
            <a:ext cx="1066851" cy="10166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6DCC687-B6E8-4236-91F4-97FC2F1D97F8}"/>
              </a:ext>
            </a:extLst>
          </p:cNvPr>
          <p:cNvCxnSpPr>
            <a:cxnSpLocks/>
          </p:cNvCxnSpPr>
          <p:nvPr/>
        </p:nvCxnSpPr>
        <p:spPr>
          <a:xfrm flipH="1">
            <a:off x="3784600" y="5503334"/>
            <a:ext cx="4438227" cy="207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2D8A25C-EE01-45E6-A9A8-9D31EB444B34}"/>
              </a:ext>
            </a:extLst>
          </p:cNvPr>
          <p:cNvCxnSpPr>
            <a:cxnSpLocks/>
          </p:cNvCxnSpPr>
          <p:nvPr/>
        </p:nvCxnSpPr>
        <p:spPr>
          <a:xfrm>
            <a:off x="7018572" y="4370785"/>
            <a:ext cx="17325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CBC656B0-82E6-45C0-93D1-53D701380E57}"/>
              </a:ext>
            </a:extLst>
          </p:cNvPr>
          <p:cNvCxnSpPr/>
          <p:nvPr/>
        </p:nvCxnSpPr>
        <p:spPr>
          <a:xfrm>
            <a:off x="8114453" y="4890347"/>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7DF3899-9AC8-4227-B766-36E4C68383CE}"/>
              </a:ext>
            </a:extLst>
          </p:cNvPr>
          <p:cNvCxnSpPr>
            <a:cxnSpLocks/>
          </p:cNvCxnSpPr>
          <p:nvPr/>
        </p:nvCxnSpPr>
        <p:spPr>
          <a:xfrm>
            <a:off x="8222827" y="4370785"/>
            <a:ext cx="0" cy="1132549"/>
          </a:xfrm>
          <a:prstGeom prst="line">
            <a:avLst/>
          </a:prstGeom>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C29B7EA3-D1E0-4D79-887E-1F7BE9C103DE}"/>
              </a:ext>
            </a:extLst>
          </p:cNvPr>
          <p:cNvSpPr txBox="1"/>
          <p:nvPr/>
        </p:nvSpPr>
        <p:spPr>
          <a:xfrm>
            <a:off x="8751147" y="3632121"/>
            <a:ext cx="2282615" cy="1477328"/>
          </a:xfrm>
          <a:prstGeom prst="rect">
            <a:avLst/>
          </a:prstGeom>
          <a:noFill/>
        </p:spPr>
        <p:txBody>
          <a:bodyPr wrap="square" rtlCol="0">
            <a:spAutoFit/>
          </a:bodyPr>
          <a:lstStyle/>
          <a:p>
            <a:r>
              <a:rPr lang="en-IN" dirty="0">
                <a:solidFill>
                  <a:schemeClr val="bg1"/>
                </a:solidFill>
              </a:rPr>
              <a:t>Target Word</a:t>
            </a:r>
          </a:p>
          <a:p>
            <a:endParaRPr lang="en-IN" dirty="0">
              <a:solidFill>
                <a:schemeClr val="bg1"/>
              </a:solidFill>
            </a:endParaRPr>
          </a:p>
          <a:p>
            <a:r>
              <a:rPr lang="en-IN" dirty="0">
                <a:solidFill>
                  <a:schemeClr val="bg1"/>
                </a:solidFill>
              </a:rPr>
              <a:t>(i = 0) little</a:t>
            </a:r>
          </a:p>
          <a:p>
            <a:r>
              <a:rPr lang="en-IN" dirty="0">
                <a:solidFill>
                  <a:schemeClr val="bg1"/>
                </a:solidFill>
              </a:rPr>
              <a:t>(i = 1) boy</a:t>
            </a:r>
          </a:p>
          <a:p>
            <a:r>
              <a:rPr lang="en-IN" dirty="0">
                <a:solidFill>
                  <a:schemeClr val="bg1"/>
                </a:solidFill>
              </a:rPr>
              <a:t>(i = 2) …</a:t>
            </a:r>
          </a:p>
        </p:txBody>
      </p:sp>
    </p:spTree>
    <p:extLst>
      <p:ext uri="{BB962C8B-B14F-4D97-AF65-F5344CB8AC3E}">
        <p14:creationId xmlns:p14="http://schemas.microsoft.com/office/powerpoint/2010/main" val="3153161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D81E5A8C-DBE9-4D22-AA63-08F4216D8AE3}"/>
              </a:ext>
            </a:extLst>
          </p:cNvPr>
          <p:cNvSpPr>
            <a:spLocks noGrp="1"/>
          </p:cNvSpPr>
          <p:nvPr>
            <p:ph type="subTitle" idx="1"/>
          </p:nvPr>
        </p:nvSpPr>
        <p:spPr>
          <a:xfrm>
            <a:off x="646954" y="699834"/>
            <a:ext cx="8591873" cy="478728"/>
          </a:xfrm>
        </p:spPr>
        <p:txBody>
          <a:bodyPr>
            <a:noAutofit/>
          </a:bodyPr>
          <a:lstStyle/>
          <a:p>
            <a:r>
              <a:rPr lang="en-IN" sz="2400" dirty="0"/>
              <a:t>GENERATING PREDICTIONS(GREEDY &amp; BEAM SEARCH)</a:t>
            </a:r>
          </a:p>
        </p:txBody>
      </p:sp>
      <p:sp>
        <p:nvSpPr>
          <p:cNvPr id="4" name="TextBox 3">
            <a:extLst>
              <a:ext uri="{FF2B5EF4-FFF2-40B4-BE49-F238E27FC236}">
                <a16:creationId xmlns:a16="http://schemas.microsoft.com/office/drawing/2014/main" id="{CBD3CB98-18B4-4354-8E03-7ACE6D6B3C21}"/>
              </a:ext>
            </a:extLst>
          </p:cNvPr>
          <p:cNvSpPr txBox="1"/>
          <p:nvPr/>
        </p:nvSpPr>
        <p:spPr>
          <a:xfrm>
            <a:off x="646954" y="1273387"/>
            <a:ext cx="3112246" cy="307777"/>
          </a:xfrm>
          <a:prstGeom prst="rect">
            <a:avLst/>
          </a:prstGeom>
          <a:noFill/>
        </p:spPr>
        <p:txBody>
          <a:bodyPr wrap="square" rtlCol="0">
            <a:spAutoFit/>
          </a:bodyPr>
          <a:lstStyle/>
          <a:p>
            <a:r>
              <a:rPr lang="en-IN" sz="1400" dirty="0">
                <a:solidFill>
                  <a:schemeClr val="accent4">
                    <a:lumMod val="75000"/>
                  </a:schemeClr>
                </a:solidFill>
              </a:rPr>
              <a:t>Greedy Search Approach</a:t>
            </a:r>
          </a:p>
        </p:txBody>
      </p:sp>
      <p:sp>
        <p:nvSpPr>
          <p:cNvPr id="8" name="TextBox 7">
            <a:extLst>
              <a:ext uri="{FF2B5EF4-FFF2-40B4-BE49-F238E27FC236}">
                <a16:creationId xmlns:a16="http://schemas.microsoft.com/office/drawing/2014/main" id="{C1DA9CED-5391-4097-BDD1-9AA3BF162852}"/>
              </a:ext>
            </a:extLst>
          </p:cNvPr>
          <p:cNvSpPr txBox="1"/>
          <p:nvPr/>
        </p:nvSpPr>
        <p:spPr>
          <a:xfrm>
            <a:off x="646953" y="1675989"/>
            <a:ext cx="6227980" cy="307777"/>
          </a:xfrm>
          <a:prstGeom prst="rect">
            <a:avLst/>
          </a:prstGeom>
          <a:noFill/>
        </p:spPr>
        <p:txBody>
          <a:bodyPr wrap="square" rtlCol="0">
            <a:spAutoFit/>
          </a:bodyPr>
          <a:lstStyle/>
          <a:p>
            <a:pPr marL="285750" indent="-285750">
              <a:buFont typeface="Wingdings" panose="05000000000000000000" pitchFamily="2" charset="2"/>
              <a:buChar char="Ø"/>
            </a:pPr>
            <a:r>
              <a:rPr lang="en-IN" sz="1400" dirty="0">
                <a:solidFill>
                  <a:schemeClr val="bg1"/>
                </a:solidFill>
              </a:rPr>
              <a:t>In the greedy decoder, we considered a single word at every step</a:t>
            </a:r>
          </a:p>
        </p:txBody>
      </p:sp>
      <p:sp>
        <p:nvSpPr>
          <p:cNvPr id="9" name="TextBox 8">
            <a:extLst>
              <a:ext uri="{FF2B5EF4-FFF2-40B4-BE49-F238E27FC236}">
                <a16:creationId xmlns:a16="http://schemas.microsoft.com/office/drawing/2014/main" id="{1CAA38E5-B509-4297-9AEC-7BBBBD5F7B67}"/>
              </a:ext>
            </a:extLst>
          </p:cNvPr>
          <p:cNvSpPr txBox="1"/>
          <p:nvPr/>
        </p:nvSpPr>
        <p:spPr>
          <a:xfrm>
            <a:off x="646953" y="2078591"/>
            <a:ext cx="8828940" cy="523220"/>
          </a:xfrm>
          <a:prstGeom prst="rect">
            <a:avLst/>
          </a:prstGeom>
          <a:noFill/>
        </p:spPr>
        <p:txBody>
          <a:bodyPr wrap="square" rtlCol="0">
            <a:spAutoFit/>
          </a:bodyPr>
          <a:lstStyle/>
          <a:p>
            <a:pPr marL="285750" indent="-285750">
              <a:buFont typeface="Wingdings" panose="05000000000000000000" pitchFamily="2" charset="2"/>
              <a:buChar char="Ø"/>
            </a:pPr>
            <a:r>
              <a:rPr lang="en-IN" sz="1400" dirty="0">
                <a:solidFill>
                  <a:schemeClr val="bg1"/>
                </a:solidFill>
              </a:rPr>
              <a:t>We start with the &lt;START&gt; token, input image features and then generate the first word based on probability from the LSTM Model</a:t>
            </a:r>
          </a:p>
        </p:txBody>
      </p:sp>
      <p:sp>
        <p:nvSpPr>
          <p:cNvPr id="10" name="TextBox 9">
            <a:extLst>
              <a:ext uri="{FF2B5EF4-FFF2-40B4-BE49-F238E27FC236}">
                <a16:creationId xmlns:a16="http://schemas.microsoft.com/office/drawing/2014/main" id="{B710AB00-23EC-4573-8B54-A063312C6B43}"/>
              </a:ext>
            </a:extLst>
          </p:cNvPr>
          <p:cNvSpPr txBox="1"/>
          <p:nvPr/>
        </p:nvSpPr>
        <p:spPr>
          <a:xfrm>
            <a:off x="646953" y="2696636"/>
            <a:ext cx="9032140" cy="523220"/>
          </a:xfrm>
          <a:prstGeom prst="rect">
            <a:avLst/>
          </a:prstGeom>
          <a:noFill/>
        </p:spPr>
        <p:txBody>
          <a:bodyPr wrap="square" rtlCol="0">
            <a:spAutoFit/>
          </a:bodyPr>
          <a:lstStyle/>
          <a:p>
            <a:pPr marL="285750" indent="-285750">
              <a:buFont typeface="Wingdings" panose="05000000000000000000" pitchFamily="2" charset="2"/>
              <a:buChar char="Ø"/>
            </a:pPr>
            <a:r>
              <a:rPr lang="en-IN" sz="1400" dirty="0">
                <a:solidFill>
                  <a:schemeClr val="bg1"/>
                </a:solidFill>
              </a:rPr>
              <a:t>Then we feed in the corresponding predicted word embedding as input and generate the next word based on probability from the next LSTM.</a:t>
            </a:r>
          </a:p>
        </p:txBody>
      </p:sp>
      <p:sp>
        <p:nvSpPr>
          <p:cNvPr id="11" name="TextBox 10">
            <a:extLst>
              <a:ext uri="{FF2B5EF4-FFF2-40B4-BE49-F238E27FC236}">
                <a16:creationId xmlns:a16="http://schemas.microsoft.com/office/drawing/2014/main" id="{F6E463BC-29FD-4680-A25A-D6EBFD6FD949}"/>
              </a:ext>
            </a:extLst>
          </p:cNvPr>
          <p:cNvSpPr txBox="1"/>
          <p:nvPr/>
        </p:nvSpPr>
        <p:spPr>
          <a:xfrm>
            <a:off x="646953" y="3314681"/>
            <a:ext cx="9032140" cy="307777"/>
          </a:xfrm>
          <a:prstGeom prst="rect">
            <a:avLst/>
          </a:prstGeom>
          <a:noFill/>
        </p:spPr>
        <p:txBody>
          <a:bodyPr wrap="square" rtlCol="0">
            <a:spAutoFit/>
          </a:bodyPr>
          <a:lstStyle/>
          <a:p>
            <a:pPr marL="285750" indent="-285750">
              <a:buFont typeface="Wingdings" panose="05000000000000000000" pitchFamily="2" charset="2"/>
              <a:buChar char="Ø"/>
            </a:pPr>
            <a:r>
              <a:rPr lang="en-IN" sz="1400" dirty="0">
                <a:solidFill>
                  <a:schemeClr val="bg1"/>
                </a:solidFill>
              </a:rPr>
              <a:t>It keeps going until &lt;END&gt; token is received.</a:t>
            </a:r>
          </a:p>
        </p:txBody>
      </p:sp>
      <p:sp>
        <p:nvSpPr>
          <p:cNvPr id="13" name="TextBox 12">
            <a:extLst>
              <a:ext uri="{FF2B5EF4-FFF2-40B4-BE49-F238E27FC236}">
                <a16:creationId xmlns:a16="http://schemas.microsoft.com/office/drawing/2014/main" id="{965E3524-4D12-4284-85E1-F487ED2E673F}"/>
              </a:ext>
            </a:extLst>
          </p:cNvPr>
          <p:cNvSpPr txBox="1"/>
          <p:nvPr/>
        </p:nvSpPr>
        <p:spPr>
          <a:xfrm>
            <a:off x="646954" y="3899754"/>
            <a:ext cx="3112246" cy="307777"/>
          </a:xfrm>
          <a:prstGeom prst="rect">
            <a:avLst/>
          </a:prstGeom>
          <a:noFill/>
        </p:spPr>
        <p:txBody>
          <a:bodyPr wrap="square" rtlCol="0">
            <a:spAutoFit/>
          </a:bodyPr>
          <a:lstStyle/>
          <a:p>
            <a:r>
              <a:rPr lang="en-IN" sz="1400" dirty="0">
                <a:solidFill>
                  <a:schemeClr val="accent4">
                    <a:lumMod val="75000"/>
                  </a:schemeClr>
                </a:solidFill>
              </a:rPr>
              <a:t>Beam Search Approach</a:t>
            </a:r>
          </a:p>
        </p:txBody>
      </p:sp>
      <p:sp>
        <p:nvSpPr>
          <p:cNvPr id="14" name="TextBox 13">
            <a:extLst>
              <a:ext uri="{FF2B5EF4-FFF2-40B4-BE49-F238E27FC236}">
                <a16:creationId xmlns:a16="http://schemas.microsoft.com/office/drawing/2014/main" id="{1A862952-7BFD-4E04-87B7-0834688D003E}"/>
              </a:ext>
            </a:extLst>
          </p:cNvPr>
          <p:cNvSpPr txBox="1"/>
          <p:nvPr/>
        </p:nvSpPr>
        <p:spPr>
          <a:xfrm>
            <a:off x="646951" y="4302356"/>
            <a:ext cx="8828939" cy="523220"/>
          </a:xfrm>
          <a:prstGeom prst="rect">
            <a:avLst/>
          </a:prstGeom>
          <a:noFill/>
        </p:spPr>
        <p:txBody>
          <a:bodyPr wrap="square" rtlCol="0">
            <a:spAutoFit/>
          </a:bodyPr>
          <a:lstStyle/>
          <a:p>
            <a:pPr marL="285750" indent="-285750">
              <a:buFont typeface="Wingdings" panose="05000000000000000000" pitchFamily="2" charset="2"/>
              <a:buChar char="Ø"/>
            </a:pPr>
            <a:r>
              <a:rPr lang="en-IN" sz="1400" dirty="0">
                <a:solidFill>
                  <a:schemeClr val="bg1"/>
                </a:solidFill>
              </a:rPr>
              <a:t>In this method we could track multiple words at every step and use those to generate multiple hypotheses</a:t>
            </a:r>
          </a:p>
        </p:txBody>
      </p:sp>
      <p:sp>
        <p:nvSpPr>
          <p:cNvPr id="15" name="TextBox 14">
            <a:extLst>
              <a:ext uri="{FF2B5EF4-FFF2-40B4-BE49-F238E27FC236}">
                <a16:creationId xmlns:a16="http://schemas.microsoft.com/office/drawing/2014/main" id="{AA221A4E-619D-4441-AF7A-0FEDB99A1565}"/>
              </a:ext>
            </a:extLst>
          </p:cNvPr>
          <p:cNvSpPr txBox="1"/>
          <p:nvPr/>
        </p:nvSpPr>
        <p:spPr>
          <a:xfrm>
            <a:off x="646951" y="4920401"/>
            <a:ext cx="5828355" cy="307777"/>
          </a:xfrm>
          <a:prstGeom prst="rect">
            <a:avLst/>
          </a:prstGeom>
          <a:noFill/>
        </p:spPr>
        <p:txBody>
          <a:bodyPr wrap="square" rtlCol="0">
            <a:spAutoFit/>
          </a:bodyPr>
          <a:lstStyle/>
          <a:p>
            <a:pPr marL="285750" indent="-285750">
              <a:buFont typeface="Wingdings" panose="05000000000000000000" pitchFamily="2" charset="2"/>
              <a:buChar char="Ø"/>
            </a:pPr>
            <a:r>
              <a:rPr lang="en-IN" sz="1400" dirty="0">
                <a:solidFill>
                  <a:schemeClr val="bg1"/>
                </a:solidFill>
              </a:rPr>
              <a:t>We define how many words(k) we want to keep at every step</a:t>
            </a:r>
          </a:p>
        </p:txBody>
      </p:sp>
      <p:sp>
        <p:nvSpPr>
          <p:cNvPr id="16" name="TextBox 15">
            <a:extLst>
              <a:ext uri="{FF2B5EF4-FFF2-40B4-BE49-F238E27FC236}">
                <a16:creationId xmlns:a16="http://schemas.microsoft.com/office/drawing/2014/main" id="{9E097DF4-8C14-4657-88C8-C29EFC77AFF9}"/>
              </a:ext>
            </a:extLst>
          </p:cNvPr>
          <p:cNvSpPr txBox="1"/>
          <p:nvPr/>
        </p:nvSpPr>
        <p:spPr>
          <a:xfrm>
            <a:off x="646951" y="5323003"/>
            <a:ext cx="8828939" cy="523220"/>
          </a:xfrm>
          <a:prstGeom prst="rect">
            <a:avLst/>
          </a:prstGeom>
          <a:noFill/>
        </p:spPr>
        <p:txBody>
          <a:bodyPr wrap="square" rtlCol="0">
            <a:spAutoFit/>
          </a:bodyPr>
          <a:lstStyle/>
          <a:p>
            <a:pPr marL="285750" indent="-285750">
              <a:buFont typeface="Wingdings" panose="05000000000000000000" pitchFamily="2" charset="2"/>
              <a:buChar char="Ø"/>
            </a:pPr>
            <a:r>
              <a:rPr lang="en-IN" sz="1400" dirty="0">
                <a:solidFill>
                  <a:schemeClr val="bg1"/>
                </a:solidFill>
              </a:rPr>
              <a:t>The algorithm keeps track of k words along with its score, each seeded from the previous top scoring k words</a:t>
            </a:r>
          </a:p>
        </p:txBody>
      </p:sp>
    </p:spTree>
    <p:extLst>
      <p:ext uri="{BB962C8B-B14F-4D97-AF65-F5344CB8AC3E}">
        <p14:creationId xmlns:p14="http://schemas.microsoft.com/office/powerpoint/2010/main" val="13877306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317759D-8871-4A7C-9C4D-EF8518BE4382}"/>
              </a:ext>
            </a:extLst>
          </p:cNvPr>
          <p:cNvSpPr>
            <a:spLocks noGrp="1"/>
          </p:cNvSpPr>
          <p:nvPr>
            <p:ph type="subTitle" idx="1"/>
          </p:nvPr>
        </p:nvSpPr>
        <p:spPr>
          <a:xfrm>
            <a:off x="782422" y="787888"/>
            <a:ext cx="3450912" cy="478726"/>
          </a:xfrm>
        </p:spPr>
        <p:txBody>
          <a:bodyPr>
            <a:normAutofit/>
          </a:bodyPr>
          <a:lstStyle/>
          <a:p>
            <a:r>
              <a:rPr lang="en-IN" sz="2400" dirty="0"/>
              <a:t>EVALUATION METRICS</a:t>
            </a:r>
          </a:p>
        </p:txBody>
      </p:sp>
      <p:sp>
        <p:nvSpPr>
          <p:cNvPr id="4" name="TextBox 3">
            <a:extLst>
              <a:ext uri="{FF2B5EF4-FFF2-40B4-BE49-F238E27FC236}">
                <a16:creationId xmlns:a16="http://schemas.microsoft.com/office/drawing/2014/main" id="{7BF3F8AE-32A1-413B-9C61-40D972325EA9}"/>
              </a:ext>
            </a:extLst>
          </p:cNvPr>
          <p:cNvSpPr txBox="1"/>
          <p:nvPr/>
        </p:nvSpPr>
        <p:spPr>
          <a:xfrm>
            <a:off x="782422" y="1354667"/>
            <a:ext cx="5374588" cy="369332"/>
          </a:xfrm>
          <a:prstGeom prst="rect">
            <a:avLst/>
          </a:prstGeom>
          <a:noFill/>
        </p:spPr>
        <p:txBody>
          <a:bodyPr wrap="square" rtlCol="0">
            <a:spAutoFit/>
          </a:bodyPr>
          <a:lstStyle/>
          <a:p>
            <a:r>
              <a:rPr lang="en-US" sz="1800" b="0" i="0" u="none" strike="noStrike" baseline="0" dirty="0">
                <a:solidFill>
                  <a:schemeClr val="bg1"/>
                </a:solidFill>
              </a:rPr>
              <a:t>Bilingual Evaluation Understudy Score (BLEU)</a:t>
            </a:r>
            <a:endParaRPr lang="en-IN" dirty="0">
              <a:solidFill>
                <a:schemeClr val="bg1"/>
              </a:solidFill>
            </a:endParaRPr>
          </a:p>
        </p:txBody>
      </p:sp>
      <p:sp>
        <p:nvSpPr>
          <p:cNvPr id="6" name="TextBox 5">
            <a:extLst>
              <a:ext uri="{FF2B5EF4-FFF2-40B4-BE49-F238E27FC236}">
                <a16:creationId xmlns:a16="http://schemas.microsoft.com/office/drawing/2014/main" id="{BC5EE7B9-D1FC-4844-AD56-921E4A0486A5}"/>
              </a:ext>
            </a:extLst>
          </p:cNvPr>
          <p:cNvSpPr txBox="1"/>
          <p:nvPr/>
        </p:nvSpPr>
        <p:spPr>
          <a:xfrm>
            <a:off x="782422" y="1812052"/>
            <a:ext cx="8063551" cy="646331"/>
          </a:xfrm>
          <a:prstGeom prst="rect">
            <a:avLst/>
          </a:prstGeom>
          <a:noFill/>
        </p:spPr>
        <p:txBody>
          <a:bodyPr wrap="square" rtlCol="0">
            <a:spAutoFit/>
          </a:bodyPr>
          <a:lstStyle/>
          <a:p>
            <a:pPr marL="285750" indent="-285750">
              <a:buFont typeface="Wingdings" panose="05000000000000000000" pitchFamily="2" charset="2"/>
              <a:buChar char="Ø"/>
            </a:pPr>
            <a:r>
              <a:rPr lang="en-US" sz="1800" b="0" i="0" u="none" strike="noStrike" baseline="0" dirty="0">
                <a:solidFill>
                  <a:schemeClr val="bg1"/>
                </a:solidFill>
              </a:rPr>
              <a:t>BLEU is a metric for evaluating a generated sentence to a reference sentence</a:t>
            </a:r>
            <a:endParaRPr lang="en-IN" dirty="0">
              <a:solidFill>
                <a:schemeClr val="bg1"/>
              </a:solidFill>
            </a:endParaRPr>
          </a:p>
        </p:txBody>
      </p:sp>
      <p:sp>
        <p:nvSpPr>
          <p:cNvPr id="8" name="TextBox 7">
            <a:extLst>
              <a:ext uri="{FF2B5EF4-FFF2-40B4-BE49-F238E27FC236}">
                <a16:creationId xmlns:a16="http://schemas.microsoft.com/office/drawing/2014/main" id="{3A123437-4D4A-49D5-8538-62DBEB0DF4AD}"/>
              </a:ext>
            </a:extLst>
          </p:cNvPr>
          <p:cNvSpPr txBox="1"/>
          <p:nvPr/>
        </p:nvSpPr>
        <p:spPr>
          <a:xfrm>
            <a:off x="782422" y="2546436"/>
            <a:ext cx="6096000" cy="369332"/>
          </a:xfrm>
          <a:prstGeom prst="rect">
            <a:avLst/>
          </a:prstGeom>
          <a:noFill/>
        </p:spPr>
        <p:txBody>
          <a:bodyPr wrap="square">
            <a:spAutoFit/>
          </a:bodyPr>
          <a:lstStyle/>
          <a:p>
            <a:pPr marL="285750" indent="-285750">
              <a:buFont typeface="Wingdings" panose="05000000000000000000" pitchFamily="2" charset="2"/>
              <a:buChar char="Ø"/>
            </a:pPr>
            <a:r>
              <a:rPr lang="en-US" sz="1800" b="0" i="0" u="none" strike="noStrike" baseline="0" dirty="0">
                <a:solidFill>
                  <a:schemeClr val="bg1"/>
                </a:solidFill>
              </a:rPr>
              <a:t>BLEU score lies between 0 and 1</a:t>
            </a:r>
            <a:endParaRPr lang="en-IN" dirty="0">
              <a:solidFill>
                <a:schemeClr val="bg1"/>
              </a:solidFill>
            </a:endParaRPr>
          </a:p>
        </p:txBody>
      </p:sp>
      <p:graphicFrame>
        <p:nvGraphicFramePr>
          <p:cNvPr id="10" name="Table 10">
            <a:extLst>
              <a:ext uri="{FF2B5EF4-FFF2-40B4-BE49-F238E27FC236}">
                <a16:creationId xmlns:a16="http://schemas.microsoft.com/office/drawing/2014/main" id="{D28AFA6E-8041-4FEE-B933-D650B00B7F37}"/>
              </a:ext>
            </a:extLst>
          </p:cNvPr>
          <p:cNvGraphicFramePr>
            <a:graphicFrameLocks noGrp="1"/>
          </p:cNvGraphicFramePr>
          <p:nvPr>
            <p:extLst>
              <p:ext uri="{D42A27DB-BD31-4B8C-83A1-F6EECF244321}">
                <p14:modId xmlns:p14="http://schemas.microsoft.com/office/powerpoint/2010/main" val="2135099972"/>
              </p:ext>
            </p:extLst>
          </p:nvPr>
        </p:nvGraphicFramePr>
        <p:xfrm>
          <a:off x="1910080" y="3361266"/>
          <a:ext cx="8127999" cy="185420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749636084"/>
                    </a:ext>
                  </a:extLst>
                </a:gridCol>
                <a:gridCol w="2709333">
                  <a:extLst>
                    <a:ext uri="{9D8B030D-6E8A-4147-A177-3AD203B41FA5}">
                      <a16:colId xmlns:a16="http://schemas.microsoft.com/office/drawing/2014/main" val="4201601569"/>
                    </a:ext>
                  </a:extLst>
                </a:gridCol>
                <a:gridCol w="2709333">
                  <a:extLst>
                    <a:ext uri="{9D8B030D-6E8A-4147-A177-3AD203B41FA5}">
                      <a16:colId xmlns:a16="http://schemas.microsoft.com/office/drawing/2014/main" val="1354958585"/>
                    </a:ext>
                  </a:extLst>
                </a:gridCol>
              </a:tblGrid>
              <a:tr h="370840">
                <a:tc>
                  <a:txBody>
                    <a:bodyPr/>
                    <a:lstStyle/>
                    <a:p>
                      <a:pPr algn="ctr"/>
                      <a:r>
                        <a:rPr lang="en-IN" dirty="0"/>
                        <a:t>Feature Model</a:t>
                      </a:r>
                    </a:p>
                  </a:txBody>
                  <a:tcPr/>
                </a:tc>
                <a:tc>
                  <a:txBody>
                    <a:bodyPr/>
                    <a:lstStyle/>
                    <a:p>
                      <a:pPr algn="ctr"/>
                      <a:r>
                        <a:rPr lang="en-IN" dirty="0"/>
                        <a:t>BLEU-1 Score</a:t>
                      </a:r>
                    </a:p>
                  </a:txBody>
                  <a:tcPr/>
                </a:tc>
                <a:tc>
                  <a:txBody>
                    <a:bodyPr/>
                    <a:lstStyle/>
                    <a:p>
                      <a:pPr algn="ctr"/>
                      <a:r>
                        <a:rPr lang="en-IN" dirty="0"/>
                        <a:t>BLEU-2 Score</a:t>
                      </a:r>
                    </a:p>
                  </a:txBody>
                  <a:tcPr/>
                </a:tc>
                <a:extLst>
                  <a:ext uri="{0D108BD9-81ED-4DB2-BD59-A6C34878D82A}">
                    <a16:rowId xmlns:a16="http://schemas.microsoft.com/office/drawing/2014/main" val="244755482"/>
                  </a:ext>
                </a:extLst>
              </a:tr>
              <a:tr h="370840">
                <a:tc>
                  <a:txBody>
                    <a:bodyPr/>
                    <a:lstStyle/>
                    <a:p>
                      <a:r>
                        <a:rPr lang="en-IN" dirty="0"/>
                        <a:t>VGG19</a:t>
                      </a:r>
                    </a:p>
                  </a:txBody>
                  <a:tcPr/>
                </a:tc>
                <a:tc>
                  <a:txBody>
                    <a:bodyPr/>
                    <a:lstStyle/>
                    <a:p>
                      <a:r>
                        <a:rPr lang="en-IN" dirty="0"/>
                        <a:t>0.63169</a:t>
                      </a:r>
                    </a:p>
                  </a:txBody>
                  <a:tcPr/>
                </a:tc>
                <a:tc>
                  <a:txBody>
                    <a:bodyPr/>
                    <a:lstStyle/>
                    <a:p>
                      <a:r>
                        <a:rPr lang="en-IN" dirty="0"/>
                        <a:t>0.40558</a:t>
                      </a:r>
                    </a:p>
                  </a:txBody>
                  <a:tcPr/>
                </a:tc>
                <a:extLst>
                  <a:ext uri="{0D108BD9-81ED-4DB2-BD59-A6C34878D82A}">
                    <a16:rowId xmlns:a16="http://schemas.microsoft.com/office/drawing/2014/main" val="1799856486"/>
                  </a:ext>
                </a:extLst>
              </a:tr>
              <a:tr h="370840">
                <a:tc>
                  <a:txBody>
                    <a:bodyPr/>
                    <a:lstStyle/>
                    <a:p>
                      <a:r>
                        <a:rPr lang="en-IN" dirty="0"/>
                        <a:t>efficientNetV2L</a:t>
                      </a:r>
                    </a:p>
                  </a:txBody>
                  <a:tcPr/>
                </a:tc>
                <a:tc>
                  <a:txBody>
                    <a:bodyPr/>
                    <a:lstStyle/>
                    <a:p>
                      <a:r>
                        <a:rPr lang="en-IN" dirty="0"/>
                        <a:t>0.64462</a:t>
                      </a:r>
                    </a:p>
                  </a:txBody>
                  <a:tcPr/>
                </a:tc>
                <a:tc>
                  <a:txBody>
                    <a:bodyPr/>
                    <a:lstStyle/>
                    <a:p>
                      <a:r>
                        <a:rPr lang="en-IN" dirty="0"/>
                        <a:t>0.42623</a:t>
                      </a:r>
                    </a:p>
                  </a:txBody>
                  <a:tcPr/>
                </a:tc>
                <a:extLst>
                  <a:ext uri="{0D108BD9-81ED-4DB2-BD59-A6C34878D82A}">
                    <a16:rowId xmlns:a16="http://schemas.microsoft.com/office/drawing/2014/main" val="1486655579"/>
                  </a:ext>
                </a:extLst>
              </a:tr>
              <a:tr h="370840">
                <a:tc>
                  <a:txBody>
                    <a:bodyPr/>
                    <a:lstStyle/>
                    <a:p>
                      <a:r>
                        <a:rPr lang="en-IN" dirty="0"/>
                        <a:t>Inception_resnet</a:t>
                      </a:r>
                    </a:p>
                  </a:txBody>
                  <a:tcPr/>
                </a:tc>
                <a:tc>
                  <a:txBody>
                    <a:bodyPr/>
                    <a:lstStyle/>
                    <a:p>
                      <a:r>
                        <a:rPr lang="en-IN" dirty="0"/>
                        <a:t>0.62436</a:t>
                      </a:r>
                    </a:p>
                  </a:txBody>
                  <a:tcPr/>
                </a:tc>
                <a:tc>
                  <a:txBody>
                    <a:bodyPr/>
                    <a:lstStyle/>
                    <a:p>
                      <a:r>
                        <a:rPr lang="en-IN" dirty="0"/>
                        <a:t>0.40550</a:t>
                      </a:r>
                    </a:p>
                  </a:txBody>
                  <a:tcPr/>
                </a:tc>
                <a:extLst>
                  <a:ext uri="{0D108BD9-81ED-4DB2-BD59-A6C34878D82A}">
                    <a16:rowId xmlns:a16="http://schemas.microsoft.com/office/drawing/2014/main" val="4101194788"/>
                  </a:ext>
                </a:extLst>
              </a:tr>
              <a:tr h="370840">
                <a:tc>
                  <a:txBody>
                    <a:bodyPr/>
                    <a:lstStyle/>
                    <a:p>
                      <a:r>
                        <a:rPr lang="en-IN" dirty="0"/>
                        <a:t>Resnet_50</a:t>
                      </a:r>
                    </a:p>
                  </a:txBody>
                  <a:tcPr/>
                </a:tc>
                <a:tc>
                  <a:txBody>
                    <a:bodyPr/>
                    <a:lstStyle/>
                    <a:p>
                      <a:r>
                        <a:rPr lang="en-IN" dirty="0"/>
                        <a:t>0.52365</a:t>
                      </a:r>
                    </a:p>
                  </a:txBody>
                  <a:tcPr/>
                </a:tc>
                <a:tc>
                  <a:txBody>
                    <a:bodyPr/>
                    <a:lstStyle/>
                    <a:p>
                      <a:r>
                        <a:rPr lang="en-IN" dirty="0"/>
                        <a:t>0.39456</a:t>
                      </a:r>
                    </a:p>
                  </a:txBody>
                  <a:tcPr/>
                </a:tc>
                <a:extLst>
                  <a:ext uri="{0D108BD9-81ED-4DB2-BD59-A6C34878D82A}">
                    <a16:rowId xmlns:a16="http://schemas.microsoft.com/office/drawing/2014/main" val="772181867"/>
                  </a:ext>
                </a:extLst>
              </a:tr>
            </a:tbl>
          </a:graphicData>
        </a:graphic>
      </p:graphicFrame>
    </p:spTree>
    <p:extLst>
      <p:ext uri="{BB962C8B-B14F-4D97-AF65-F5344CB8AC3E}">
        <p14:creationId xmlns:p14="http://schemas.microsoft.com/office/powerpoint/2010/main" val="36278127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9A61F8E-7A51-4EB8-ABDB-5A66E9F9E08C}"/>
              </a:ext>
            </a:extLst>
          </p:cNvPr>
          <p:cNvSpPr>
            <a:spLocks noGrp="1"/>
          </p:cNvSpPr>
          <p:nvPr>
            <p:ph type="subTitle" idx="1"/>
          </p:nvPr>
        </p:nvSpPr>
        <p:spPr>
          <a:xfrm>
            <a:off x="674049" y="720153"/>
            <a:ext cx="1777898" cy="471954"/>
          </a:xfrm>
        </p:spPr>
        <p:txBody>
          <a:bodyPr>
            <a:normAutofit/>
          </a:bodyPr>
          <a:lstStyle/>
          <a:p>
            <a:r>
              <a:rPr lang="en-IN" sz="2400" dirty="0"/>
              <a:t>ATTENTION</a:t>
            </a:r>
          </a:p>
        </p:txBody>
      </p:sp>
      <p:pic>
        <p:nvPicPr>
          <p:cNvPr id="4" name="Picture 3">
            <a:extLst>
              <a:ext uri="{FF2B5EF4-FFF2-40B4-BE49-F238E27FC236}">
                <a16:creationId xmlns:a16="http://schemas.microsoft.com/office/drawing/2014/main" id="{CC448C1F-0F6A-4F5B-8829-F0E4AA6D6A48}"/>
              </a:ext>
            </a:extLst>
          </p:cNvPr>
          <p:cNvPicPr>
            <a:picLocks noChangeAspect="1"/>
          </p:cNvPicPr>
          <p:nvPr/>
        </p:nvPicPr>
        <p:blipFill>
          <a:blip r:embed="rId2"/>
          <a:stretch>
            <a:fillRect/>
          </a:stretch>
        </p:blipFill>
        <p:spPr>
          <a:xfrm>
            <a:off x="6260010" y="2281561"/>
            <a:ext cx="4434867" cy="2707689"/>
          </a:xfrm>
          <a:prstGeom prst="rect">
            <a:avLst/>
          </a:prstGeom>
        </p:spPr>
      </p:pic>
      <p:pic>
        <p:nvPicPr>
          <p:cNvPr id="8" name="Picture 7">
            <a:extLst>
              <a:ext uri="{FF2B5EF4-FFF2-40B4-BE49-F238E27FC236}">
                <a16:creationId xmlns:a16="http://schemas.microsoft.com/office/drawing/2014/main" id="{97D38EA1-960E-455D-92E4-EF630B23382B}"/>
              </a:ext>
            </a:extLst>
          </p:cNvPr>
          <p:cNvPicPr>
            <a:picLocks noChangeAspect="1"/>
          </p:cNvPicPr>
          <p:nvPr/>
        </p:nvPicPr>
        <p:blipFill>
          <a:blip r:embed="rId3"/>
          <a:stretch>
            <a:fillRect/>
          </a:stretch>
        </p:blipFill>
        <p:spPr>
          <a:xfrm>
            <a:off x="876202" y="2769832"/>
            <a:ext cx="4784261" cy="1349407"/>
          </a:xfrm>
          <a:prstGeom prst="rect">
            <a:avLst/>
          </a:prstGeom>
        </p:spPr>
      </p:pic>
      <p:sp>
        <p:nvSpPr>
          <p:cNvPr id="9" name="TextBox 8">
            <a:extLst>
              <a:ext uri="{FF2B5EF4-FFF2-40B4-BE49-F238E27FC236}">
                <a16:creationId xmlns:a16="http://schemas.microsoft.com/office/drawing/2014/main" id="{2E1753B7-8A59-4E2D-8C92-49752D3F0741}"/>
              </a:ext>
            </a:extLst>
          </p:cNvPr>
          <p:cNvSpPr txBox="1"/>
          <p:nvPr/>
        </p:nvSpPr>
        <p:spPr>
          <a:xfrm>
            <a:off x="772356" y="4385569"/>
            <a:ext cx="4616389" cy="307777"/>
          </a:xfrm>
          <a:prstGeom prst="rect">
            <a:avLst/>
          </a:prstGeom>
          <a:noFill/>
        </p:spPr>
        <p:txBody>
          <a:bodyPr wrap="square" rtlCol="0">
            <a:spAutoFit/>
          </a:bodyPr>
          <a:lstStyle/>
          <a:p>
            <a:pPr algn="ctr"/>
            <a:r>
              <a:rPr lang="en-IN" sz="1400" dirty="0">
                <a:solidFill>
                  <a:schemeClr val="bg1"/>
                </a:solidFill>
              </a:rPr>
              <a:t>Without attention</a:t>
            </a:r>
          </a:p>
        </p:txBody>
      </p:sp>
      <p:sp>
        <p:nvSpPr>
          <p:cNvPr id="10" name="TextBox 9">
            <a:extLst>
              <a:ext uri="{FF2B5EF4-FFF2-40B4-BE49-F238E27FC236}">
                <a16:creationId xmlns:a16="http://schemas.microsoft.com/office/drawing/2014/main" id="{3AD16975-3B20-44FC-84DB-9C0882BD301D}"/>
              </a:ext>
            </a:extLst>
          </p:cNvPr>
          <p:cNvSpPr txBox="1"/>
          <p:nvPr/>
        </p:nvSpPr>
        <p:spPr>
          <a:xfrm>
            <a:off x="6127071" y="5150528"/>
            <a:ext cx="4616389" cy="307777"/>
          </a:xfrm>
          <a:prstGeom prst="rect">
            <a:avLst/>
          </a:prstGeom>
          <a:noFill/>
        </p:spPr>
        <p:txBody>
          <a:bodyPr wrap="square" rtlCol="0">
            <a:spAutoFit/>
          </a:bodyPr>
          <a:lstStyle/>
          <a:p>
            <a:pPr algn="ctr"/>
            <a:r>
              <a:rPr lang="en-IN" sz="1400" dirty="0">
                <a:solidFill>
                  <a:schemeClr val="bg1"/>
                </a:solidFill>
              </a:rPr>
              <a:t>With attention</a:t>
            </a:r>
          </a:p>
        </p:txBody>
      </p:sp>
    </p:spTree>
    <p:extLst>
      <p:ext uri="{BB962C8B-B14F-4D97-AF65-F5344CB8AC3E}">
        <p14:creationId xmlns:p14="http://schemas.microsoft.com/office/powerpoint/2010/main" val="32417401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0C047F-1E9A-4794-99B8-6E9464CEA8CC}"/>
              </a:ext>
            </a:extLst>
          </p:cNvPr>
          <p:cNvSpPr>
            <a:spLocks noGrp="1"/>
          </p:cNvSpPr>
          <p:nvPr>
            <p:ph type="subTitle" idx="1"/>
          </p:nvPr>
        </p:nvSpPr>
        <p:spPr>
          <a:xfrm>
            <a:off x="741781" y="720154"/>
            <a:ext cx="1771126" cy="431314"/>
          </a:xfrm>
        </p:spPr>
        <p:txBody>
          <a:bodyPr>
            <a:normAutofit lnSpcReduction="10000"/>
          </a:bodyPr>
          <a:lstStyle/>
          <a:p>
            <a:r>
              <a:rPr lang="en-IN" sz="2400" dirty="0"/>
              <a:t>ATTENTION</a:t>
            </a:r>
          </a:p>
        </p:txBody>
      </p:sp>
      <p:sp>
        <p:nvSpPr>
          <p:cNvPr id="5" name="TextBox 4">
            <a:extLst>
              <a:ext uri="{FF2B5EF4-FFF2-40B4-BE49-F238E27FC236}">
                <a16:creationId xmlns:a16="http://schemas.microsoft.com/office/drawing/2014/main" id="{CFD01001-38E3-44A6-AC41-F9482F3AB84B}"/>
              </a:ext>
            </a:extLst>
          </p:cNvPr>
          <p:cNvSpPr txBox="1"/>
          <p:nvPr/>
        </p:nvSpPr>
        <p:spPr>
          <a:xfrm>
            <a:off x="782422" y="1687765"/>
            <a:ext cx="8063551" cy="646331"/>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rPr>
              <a:t>Models Used: Inception v3 and LSTM</a:t>
            </a:r>
          </a:p>
          <a:p>
            <a:pPr marL="285750" indent="-285750">
              <a:buFont typeface="Wingdings" panose="05000000000000000000" pitchFamily="2" charset="2"/>
              <a:buChar char="Ø"/>
            </a:pPr>
            <a:r>
              <a:rPr lang="en-IN" dirty="0">
                <a:solidFill>
                  <a:schemeClr val="bg1"/>
                </a:solidFill>
              </a:rPr>
              <a:t>Framework: Pytorch </a:t>
            </a:r>
            <a:r>
              <a:rPr lang="en-IN" sz="1800" b="0" i="0" u="none" strike="noStrike" baseline="0" dirty="0">
                <a:solidFill>
                  <a:schemeClr val="bg1"/>
                </a:solidFill>
                <a:latin typeface="CMR12"/>
              </a:rPr>
              <a:t>1.10.2+cu102</a:t>
            </a:r>
            <a:endParaRPr lang="en-IN" dirty="0">
              <a:solidFill>
                <a:schemeClr val="bg1"/>
              </a:solidFill>
            </a:endParaRPr>
          </a:p>
        </p:txBody>
      </p:sp>
      <p:pic>
        <p:nvPicPr>
          <p:cNvPr id="7" name="Picture 6">
            <a:extLst>
              <a:ext uri="{FF2B5EF4-FFF2-40B4-BE49-F238E27FC236}">
                <a16:creationId xmlns:a16="http://schemas.microsoft.com/office/drawing/2014/main" id="{584E46AB-6399-47B0-9CE0-EF39112F2FFF}"/>
              </a:ext>
            </a:extLst>
          </p:cNvPr>
          <p:cNvPicPr>
            <a:picLocks noChangeAspect="1"/>
          </p:cNvPicPr>
          <p:nvPr/>
        </p:nvPicPr>
        <p:blipFill>
          <a:blip r:embed="rId2"/>
          <a:stretch>
            <a:fillRect/>
          </a:stretch>
        </p:blipFill>
        <p:spPr>
          <a:xfrm>
            <a:off x="3432422" y="2769295"/>
            <a:ext cx="4539726" cy="2664069"/>
          </a:xfrm>
          <a:prstGeom prst="rect">
            <a:avLst/>
          </a:prstGeom>
        </p:spPr>
      </p:pic>
      <p:sp>
        <p:nvSpPr>
          <p:cNvPr id="8" name="TextBox 7">
            <a:extLst>
              <a:ext uri="{FF2B5EF4-FFF2-40B4-BE49-F238E27FC236}">
                <a16:creationId xmlns:a16="http://schemas.microsoft.com/office/drawing/2014/main" id="{700F29D7-7DE2-4C50-B4EE-D785B066EBFA}"/>
              </a:ext>
            </a:extLst>
          </p:cNvPr>
          <p:cNvSpPr txBox="1"/>
          <p:nvPr/>
        </p:nvSpPr>
        <p:spPr>
          <a:xfrm>
            <a:off x="3435657" y="5513033"/>
            <a:ext cx="4616389" cy="307777"/>
          </a:xfrm>
          <a:prstGeom prst="rect">
            <a:avLst/>
          </a:prstGeom>
          <a:noFill/>
        </p:spPr>
        <p:txBody>
          <a:bodyPr wrap="square" rtlCol="0">
            <a:spAutoFit/>
          </a:bodyPr>
          <a:lstStyle/>
          <a:p>
            <a:pPr algn="ctr"/>
            <a:r>
              <a:rPr lang="en-IN" sz="1400" dirty="0">
                <a:solidFill>
                  <a:schemeClr val="bg1"/>
                </a:solidFill>
              </a:rPr>
              <a:t>Training Loss</a:t>
            </a:r>
          </a:p>
        </p:txBody>
      </p:sp>
    </p:spTree>
    <p:extLst>
      <p:ext uri="{BB962C8B-B14F-4D97-AF65-F5344CB8AC3E}">
        <p14:creationId xmlns:p14="http://schemas.microsoft.com/office/powerpoint/2010/main" val="21360516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E89ECB7-6D39-4975-BBEE-44AC9F96020A}"/>
              </a:ext>
            </a:extLst>
          </p:cNvPr>
          <p:cNvSpPr>
            <a:spLocks noGrp="1"/>
          </p:cNvSpPr>
          <p:nvPr>
            <p:ph type="subTitle" idx="1"/>
          </p:nvPr>
        </p:nvSpPr>
        <p:spPr>
          <a:xfrm>
            <a:off x="728235" y="794661"/>
            <a:ext cx="5638698" cy="532913"/>
          </a:xfrm>
        </p:spPr>
        <p:txBody>
          <a:bodyPr>
            <a:normAutofit/>
          </a:bodyPr>
          <a:lstStyle/>
          <a:p>
            <a:r>
              <a:rPr lang="en-IN" sz="2800" dirty="0"/>
              <a:t>Results(With Greedy Search)</a:t>
            </a:r>
          </a:p>
        </p:txBody>
      </p:sp>
      <p:pic>
        <p:nvPicPr>
          <p:cNvPr id="1026" name="Picture 2">
            <a:extLst>
              <a:ext uri="{FF2B5EF4-FFF2-40B4-BE49-F238E27FC236}">
                <a16:creationId xmlns:a16="http://schemas.microsoft.com/office/drawing/2014/main" id="{6C523327-F21C-46FC-80E2-E1F0763C96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1255" y="1504103"/>
            <a:ext cx="3143250" cy="24003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FFAB526-64A5-47D7-822E-34E3DD4D0B92}"/>
              </a:ext>
            </a:extLst>
          </p:cNvPr>
          <p:cNvSpPr txBox="1"/>
          <p:nvPr/>
        </p:nvSpPr>
        <p:spPr>
          <a:xfrm>
            <a:off x="1408853" y="4080932"/>
            <a:ext cx="2797387" cy="1477328"/>
          </a:xfrm>
          <a:prstGeom prst="rect">
            <a:avLst/>
          </a:prstGeom>
          <a:noFill/>
        </p:spPr>
        <p:txBody>
          <a:bodyPr wrap="square" rtlCol="0">
            <a:spAutoFit/>
          </a:bodyPr>
          <a:lstStyle/>
          <a:p>
            <a:r>
              <a:rPr lang="en-IN" dirty="0">
                <a:solidFill>
                  <a:schemeClr val="bg1"/>
                </a:solidFill>
              </a:rPr>
              <a:t>Output-</a:t>
            </a:r>
          </a:p>
          <a:p>
            <a:r>
              <a:rPr lang="en-IN" dirty="0">
                <a:solidFill>
                  <a:schemeClr val="bg1"/>
                </a:solidFill>
              </a:rPr>
              <a:t>a bird is perched on a branch. the bird is light brown colour. The bird has a long beak.</a:t>
            </a:r>
          </a:p>
        </p:txBody>
      </p:sp>
      <p:sp>
        <p:nvSpPr>
          <p:cNvPr id="5" name="Rectangle 3">
            <a:extLst>
              <a:ext uri="{FF2B5EF4-FFF2-40B4-BE49-F238E27FC236}">
                <a16:creationId xmlns:a16="http://schemas.microsoft.com/office/drawing/2014/main" id="{B9E205E1-04D7-4538-B0A8-99FF14DC977F}"/>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Arial Unicode MS"/>
              </a:rPr>
              <a:t>a bird is perched on a branch</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029" name="Picture 5">
            <a:extLst>
              <a:ext uri="{FF2B5EF4-FFF2-40B4-BE49-F238E27FC236}">
                <a16:creationId xmlns:a16="http://schemas.microsoft.com/office/drawing/2014/main" id="{58762FCE-98BB-4A5D-91FE-41F1BEEA80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9152" y="1504103"/>
            <a:ext cx="1762125" cy="240030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524119F2-DB94-49C8-81F6-59B943323C38}"/>
              </a:ext>
            </a:extLst>
          </p:cNvPr>
          <p:cNvSpPr txBox="1"/>
          <p:nvPr/>
        </p:nvSpPr>
        <p:spPr>
          <a:xfrm>
            <a:off x="4697306" y="4080932"/>
            <a:ext cx="2797387" cy="1477328"/>
          </a:xfrm>
          <a:prstGeom prst="rect">
            <a:avLst/>
          </a:prstGeom>
          <a:noFill/>
        </p:spPr>
        <p:txBody>
          <a:bodyPr wrap="square" rtlCol="0">
            <a:spAutoFit/>
          </a:bodyPr>
          <a:lstStyle/>
          <a:p>
            <a:r>
              <a:rPr lang="en-IN" dirty="0">
                <a:solidFill>
                  <a:schemeClr val="bg1"/>
                </a:solidFill>
              </a:rPr>
              <a:t>Output-</a:t>
            </a:r>
          </a:p>
          <a:p>
            <a:r>
              <a:rPr lang="en-IN" dirty="0">
                <a:solidFill>
                  <a:schemeClr val="bg1"/>
                </a:solidFill>
              </a:rPr>
              <a:t>a man is standing on a grassy field. He is wearing black shirt and </a:t>
            </a:r>
          </a:p>
          <a:p>
            <a:r>
              <a:rPr lang="en-IN" dirty="0">
                <a:solidFill>
                  <a:schemeClr val="bg1"/>
                </a:solidFill>
              </a:rPr>
              <a:t>Black pants.</a:t>
            </a:r>
          </a:p>
        </p:txBody>
      </p:sp>
      <p:pic>
        <p:nvPicPr>
          <p:cNvPr id="1031" name="Picture 7">
            <a:extLst>
              <a:ext uri="{FF2B5EF4-FFF2-40B4-BE49-F238E27FC236}">
                <a16:creationId xmlns:a16="http://schemas.microsoft.com/office/drawing/2014/main" id="{32060E37-593E-43BB-907F-3EBEC103AA6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9612" y="1504103"/>
            <a:ext cx="3409950" cy="24003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94EA35E8-8934-4DAE-A510-4C771BBF33E7}"/>
              </a:ext>
            </a:extLst>
          </p:cNvPr>
          <p:cNvSpPr txBox="1"/>
          <p:nvPr/>
        </p:nvSpPr>
        <p:spPr>
          <a:xfrm>
            <a:off x="8205893" y="4080932"/>
            <a:ext cx="3103669" cy="1477328"/>
          </a:xfrm>
          <a:prstGeom prst="rect">
            <a:avLst/>
          </a:prstGeom>
          <a:noFill/>
        </p:spPr>
        <p:txBody>
          <a:bodyPr wrap="square" rtlCol="0">
            <a:spAutoFit/>
          </a:bodyPr>
          <a:lstStyle/>
          <a:p>
            <a:r>
              <a:rPr lang="en-IN" dirty="0">
                <a:solidFill>
                  <a:schemeClr val="bg1"/>
                </a:solidFill>
              </a:rPr>
              <a:t>Output-</a:t>
            </a:r>
          </a:p>
          <a:p>
            <a:r>
              <a:rPr lang="en-IN" dirty="0">
                <a:solidFill>
                  <a:schemeClr val="bg1"/>
                </a:solidFill>
              </a:rPr>
              <a:t>a man is standing on a tennis court playing tennis. he is wearing white shirt and blue shorts.</a:t>
            </a:r>
          </a:p>
        </p:txBody>
      </p:sp>
    </p:spTree>
    <p:extLst>
      <p:ext uri="{BB962C8B-B14F-4D97-AF65-F5344CB8AC3E}">
        <p14:creationId xmlns:p14="http://schemas.microsoft.com/office/powerpoint/2010/main" val="33798153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E89ECB7-6D39-4975-BBEE-44AC9F96020A}"/>
              </a:ext>
            </a:extLst>
          </p:cNvPr>
          <p:cNvSpPr>
            <a:spLocks noGrp="1"/>
          </p:cNvSpPr>
          <p:nvPr>
            <p:ph type="subTitle" idx="1"/>
          </p:nvPr>
        </p:nvSpPr>
        <p:spPr>
          <a:xfrm>
            <a:off x="728235" y="794661"/>
            <a:ext cx="5638698" cy="532913"/>
          </a:xfrm>
        </p:spPr>
        <p:txBody>
          <a:bodyPr>
            <a:normAutofit/>
          </a:bodyPr>
          <a:lstStyle/>
          <a:p>
            <a:r>
              <a:rPr lang="en-IN" sz="2800" dirty="0"/>
              <a:t>Results(With BEAM Search)</a:t>
            </a:r>
          </a:p>
        </p:txBody>
      </p:sp>
      <p:sp>
        <p:nvSpPr>
          <p:cNvPr id="5" name="Rectangle 3">
            <a:extLst>
              <a:ext uri="{FF2B5EF4-FFF2-40B4-BE49-F238E27FC236}">
                <a16:creationId xmlns:a16="http://schemas.microsoft.com/office/drawing/2014/main" id="{B9E205E1-04D7-4538-B0A8-99FF14DC977F}"/>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Arial Unicode MS"/>
              </a:rPr>
              <a:t>a bird is perched on a branch</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1" name="Google Shape;360;p31">
            <a:extLst>
              <a:ext uri="{FF2B5EF4-FFF2-40B4-BE49-F238E27FC236}">
                <a16:creationId xmlns:a16="http://schemas.microsoft.com/office/drawing/2014/main" id="{063910E6-D81F-42AC-9B85-FDCE0EA6C6D6}"/>
              </a:ext>
            </a:extLst>
          </p:cNvPr>
          <p:cNvPicPr preferRelativeResize="0"/>
          <p:nvPr/>
        </p:nvPicPr>
        <p:blipFill>
          <a:blip r:embed="rId2">
            <a:alphaModFix/>
          </a:blip>
          <a:stretch>
            <a:fillRect/>
          </a:stretch>
        </p:blipFill>
        <p:spPr>
          <a:xfrm>
            <a:off x="802341" y="1522795"/>
            <a:ext cx="4792432" cy="4248725"/>
          </a:xfrm>
          <a:prstGeom prst="rect">
            <a:avLst/>
          </a:prstGeom>
          <a:noFill/>
          <a:ln>
            <a:noFill/>
          </a:ln>
        </p:spPr>
      </p:pic>
      <p:pic>
        <p:nvPicPr>
          <p:cNvPr id="12" name="Google Shape;369;p32">
            <a:extLst>
              <a:ext uri="{FF2B5EF4-FFF2-40B4-BE49-F238E27FC236}">
                <a16:creationId xmlns:a16="http://schemas.microsoft.com/office/drawing/2014/main" id="{392EE0B3-9F88-48BE-9BB9-DE4EAAE5D66C}"/>
              </a:ext>
            </a:extLst>
          </p:cNvPr>
          <p:cNvPicPr preferRelativeResize="0"/>
          <p:nvPr/>
        </p:nvPicPr>
        <p:blipFill>
          <a:blip r:embed="rId3">
            <a:alphaModFix/>
          </a:blip>
          <a:stretch>
            <a:fillRect/>
          </a:stretch>
        </p:blipFill>
        <p:spPr>
          <a:xfrm>
            <a:off x="6366933" y="1522794"/>
            <a:ext cx="5096832" cy="4248725"/>
          </a:xfrm>
          <a:prstGeom prst="rect">
            <a:avLst/>
          </a:prstGeom>
          <a:noFill/>
          <a:ln>
            <a:noFill/>
          </a:ln>
        </p:spPr>
      </p:pic>
    </p:spTree>
    <p:extLst>
      <p:ext uri="{BB962C8B-B14F-4D97-AF65-F5344CB8AC3E}">
        <p14:creationId xmlns:p14="http://schemas.microsoft.com/office/powerpoint/2010/main" val="41243221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4C0C047F-1E9A-4794-99B8-6E9464CEA8CC}"/>
              </a:ext>
            </a:extLst>
          </p:cNvPr>
          <p:cNvSpPr>
            <a:spLocks noGrp="1"/>
          </p:cNvSpPr>
          <p:nvPr>
            <p:ph type="subTitle" idx="1"/>
          </p:nvPr>
        </p:nvSpPr>
        <p:spPr>
          <a:xfrm>
            <a:off x="741781" y="720154"/>
            <a:ext cx="4575943" cy="469454"/>
          </a:xfrm>
        </p:spPr>
        <p:txBody>
          <a:bodyPr>
            <a:normAutofit/>
          </a:bodyPr>
          <a:lstStyle/>
          <a:p>
            <a:r>
              <a:rPr lang="en-IN" sz="2400" dirty="0"/>
              <a:t>RESULTS (WITH ATTENTION)</a:t>
            </a:r>
          </a:p>
        </p:txBody>
      </p:sp>
      <p:pic>
        <p:nvPicPr>
          <p:cNvPr id="6" name="Picture 5">
            <a:extLst>
              <a:ext uri="{FF2B5EF4-FFF2-40B4-BE49-F238E27FC236}">
                <a16:creationId xmlns:a16="http://schemas.microsoft.com/office/drawing/2014/main" id="{58FBBF24-FDB5-4280-88BA-99D78B0FC716}"/>
              </a:ext>
            </a:extLst>
          </p:cNvPr>
          <p:cNvPicPr>
            <a:picLocks noChangeAspect="1"/>
          </p:cNvPicPr>
          <p:nvPr/>
        </p:nvPicPr>
        <p:blipFill>
          <a:blip r:embed="rId2"/>
          <a:stretch>
            <a:fillRect/>
          </a:stretch>
        </p:blipFill>
        <p:spPr>
          <a:xfrm>
            <a:off x="710568" y="2112884"/>
            <a:ext cx="4919523" cy="2521337"/>
          </a:xfrm>
          <a:prstGeom prst="rect">
            <a:avLst/>
          </a:prstGeom>
        </p:spPr>
      </p:pic>
      <p:pic>
        <p:nvPicPr>
          <p:cNvPr id="9" name="Picture 8">
            <a:extLst>
              <a:ext uri="{FF2B5EF4-FFF2-40B4-BE49-F238E27FC236}">
                <a16:creationId xmlns:a16="http://schemas.microsoft.com/office/drawing/2014/main" id="{EABEC441-B940-433C-8629-E55925904372}"/>
              </a:ext>
            </a:extLst>
          </p:cNvPr>
          <p:cNvPicPr>
            <a:picLocks noChangeAspect="1"/>
          </p:cNvPicPr>
          <p:nvPr/>
        </p:nvPicPr>
        <p:blipFill>
          <a:blip r:embed="rId3"/>
          <a:stretch>
            <a:fillRect/>
          </a:stretch>
        </p:blipFill>
        <p:spPr>
          <a:xfrm>
            <a:off x="6098988" y="2077375"/>
            <a:ext cx="5365396" cy="2574525"/>
          </a:xfrm>
          <a:prstGeom prst="rect">
            <a:avLst/>
          </a:prstGeom>
        </p:spPr>
      </p:pic>
    </p:spTree>
    <p:extLst>
      <p:ext uri="{BB962C8B-B14F-4D97-AF65-F5344CB8AC3E}">
        <p14:creationId xmlns:p14="http://schemas.microsoft.com/office/powerpoint/2010/main" val="29492910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2D40F-D73A-41E5-8B48-92FBB07DED07}"/>
              </a:ext>
            </a:extLst>
          </p:cNvPr>
          <p:cNvSpPr>
            <a:spLocks noGrp="1"/>
          </p:cNvSpPr>
          <p:nvPr>
            <p:ph type="ctrTitle"/>
          </p:nvPr>
        </p:nvSpPr>
        <p:spPr>
          <a:xfrm>
            <a:off x="1500395" y="1889760"/>
            <a:ext cx="8825658" cy="2677648"/>
          </a:xfrm>
        </p:spPr>
        <p:txBody>
          <a:bodyPr anchor="ctr"/>
          <a:lstStyle/>
          <a:p>
            <a:pPr algn="ctr"/>
            <a:r>
              <a:rPr lang="en-IN" dirty="0"/>
              <a:t>THANK YOU</a:t>
            </a:r>
          </a:p>
        </p:txBody>
      </p:sp>
    </p:spTree>
    <p:extLst>
      <p:ext uri="{BB962C8B-B14F-4D97-AF65-F5344CB8AC3E}">
        <p14:creationId xmlns:p14="http://schemas.microsoft.com/office/powerpoint/2010/main" val="2854651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C7C4D33-07C6-4E1C-877B-45495BF09C58}"/>
              </a:ext>
            </a:extLst>
          </p:cNvPr>
          <p:cNvSpPr>
            <a:spLocks noGrp="1"/>
          </p:cNvSpPr>
          <p:nvPr>
            <p:ph type="subTitle" idx="1"/>
          </p:nvPr>
        </p:nvSpPr>
        <p:spPr>
          <a:xfrm>
            <a:off x="944980" y="808204"/>
            <a:ext cx="3572833" cy="444863"/>
          </a:xfrm>
        </p:spPr>
        <p:txBody>
          <a:bodyPr>
            <a:noAutofit/>
          </a:bodyPr>
          <a:lstStyle/>
          <a:p>
            <a:r>
              <a:rPr lang="en-IN" sz="2400" dirty="0"/>
              <a:t>PROJECT DESCRIPTION</a:t>
            </a:r>
          </a:p>
        </p:txBody>
      </p:sp>
      <p:sp>
        <p:nvSpPr>
          <p:cNvPr id="7" name="TextBox 6">
            <a:extLst>
              <a:ext uri="{FF2B5EF4-FFF2-40B4-BE49-F238E27FC236}">
                <a16:creationId xmlns:a16="http://schemas.microsoft.com/office/drawing/2014/main" id="{9C7A63A8-BCE8-4FBF-8E6A-DBA16881EF25}"/>
              </a:ext>
            </a:extLst>
          </p:cNvPr>
          <p:cNvSpPr txBox="1"/>
          <p:nvPr/>
        </p:nvSpPr>
        <p:spPr>
          <a:xfrm>
            <a:off x="944980" y="1442720"/>
            <a:ext cx="9764340" cy="369332"/>
          </a:xfrm>
          <a:prstGeom prst="rect">
            <a:avLst/>
          </a:prstGeom>
          <a:noFill/>
        </p:spPr>
        <p:txBody>
          <a:bodyPr wrap="none" rtlCol="0">
            <a:spAutoFit/>
          </a:bodyPr>
          <a:lstStyle/>
          <a:p>
            <a:pPr marL="285750" indent="-285750">
              <a:buFont typeface="Wingdings" panose="05000000000000000000" pitchFamily="2" charset="2"/>
              <a:buChar char="v"/>
            </a:pPr>
            <a:r>
              <a:rPr lang="en-US" sz="1800" b="1" i="0" u="none" strike="noStrike" baseline="0" dirty="0">
                <a:solidFill>
                  <a:schemeClr val="bg1"/>
                </a:solidFill>
                <a:latin typeface="4,Bold"/>
              </a:rPr>
              <a:t>Image captioning </a:t>
            </a:r>
            <a:r>
              <a:rPr lang="en-US" sz="1800" b="0" i="0" u="none" strike="noStrike" baseline="0" dirty="0">
                <a:solidFill>
                  <a:schemeClr val="bg1"/>
                </a:solidFill>
                <a:latin typeface="3"/>
              </a:rPr>
              <a:t>is the task of generating a descriptive and appropriate sentence of a given image</a:t>
            </a:r>
            <a:r>
              <a:rPr lang="en-US" dirty="0">
                <a:solidFill>
                  <a:schemeClr val="bg1"/>
                </a:solidFill>
                <a:latin typeface="3"/>
              </a:rPr>
              <a:t>.</a:t>
            </a:r>
          </a:p>
        </p:txBody>
      </p:sp>
      <p:sp>
        <p:nvSpPr>
          <p:cNvPr id="8" name="TextBox 7">
            <a:extLst>
              <a:ext uri="{FF2B5EF4-FFF2-40B4-BE49-F238E27FC236}">
                <a16:creationId xmlns:a16="http://schemas.microsoft.com/office/drawing/2014/main" id="{7530ECBE-DDB1-442B-9B0F-DAE15413B479}"/>
              </a:ext>
            </a:extLst>
          </p:cNvPr>
          <p:cNvSpPr txBox="1"/>
          <p:nvPr/>
        </p:nvSpPr>
        <p:spPr>
          <a:xfrm>
            <a:off x="944980" y="1913467"/>
            <a:ext cx="6938566" cy="923330"/>
          </a:xfrm>
          <a:prstGeom prst="rect">
            <a:avLst/>
          </a:prstGeom>
          <a:noFill/>
        </p:spPr>
        <p:txBody>
          <a:bodyPr wrap="none" rtlCol="0">
            <a:spAutoFit/>
          </a:bodyPr>
          <a:lstStyle/>
          <a:p>
            <a:pPr marL="285750" indent="-285750" algn="l">
              <a:buFont typeface="Wingdings" panose="05000000000000000000" pitchFamily="2" charset="2"/>
              <a:buChar char="v"/>
            </a:pPr>
            <a:r>
              <a:rPr lang="en-IN" sz="1800" b="0" i="0" u="none" strike="noStrike" baseline="0" dirty="0">
                <a:solidFill>
                  <a:schemeClr val="bg1"/>
                </a:solidFill>
                <a:latin typeface="3"/>
              </a:rPr>
              <a:t>Two tasks involved:</a:t>
            </a:r>
          </a:p>
          <a:p>
            <a:pPr marL="742950" lvl="1" indent="-285750">
              <a:buFont typeface="Courier New" panose="02070309020205020404" pitchFamily="49" charset="0"/>
              <a:buChar char="o"/>
            </a:pPr>
            <a:r>
              <a:rPr lang="en-US" b="0" i="0" u="none" strike="noStrike" baseline="0" dirty="0">
                <a:solidFill>
                  <a:schemeClr val="bg1"/>
                </a:solidFill>
                <a:latin typeface="3"/>
              </a:rPr>
              <a:t>Understand the content of the image.</a:t>
            </a:r>
          </a:p>
          <a:p>
            <a:pPr marL="742950" lvl="1" indent="-285750">
              <a:buFont typeface="Courier New" panose="02070309020205020404" pitchFamily="49" charset="0"/>
              <a:buChar char="o"/>
            </a:pPr>
            <a:r>
              <a:rPr lang="en-US" b="0" i="0" u="none" strike="noStrike" baseline="0" dirty="0">
                <a:solidFill>
                  <a:schemeClr val="bg1"/>
                </a:solidFill>
                <a:latin typeface="3"/>
              </a:rPr>
              <a:t>Turn the understanding of the image into words in proper order.</a:t>
            </a:r>
            <a:endParaRPr lang="en-US" dirty="0">
              <a:solidFill>
                <a:schemeClr val="bg1"/>
              </a:solidFill>
              <a:latin typeface="3"/>
            </a:endParaRPr>
          </a:p>
        </p:txBody>
      </p:sp>
      <p:sp>
        <p:nvSpPr>
          <p:cNvPr id="9" name="TextBox 8">
            <a:extLst>
              <a:ext uri="{FF2B5EF4-FFF2-40B4-BE49-F238E27FC236}">
                <a16:creationId xmlns:a16="http://schemas.microsoft.com/office/drawing/2014/main" id="{0C9A18B2-21D0-40B4-8780-6A1C83B57B6A}"/>
              </a:ext>
            </a:extLst>
          </p:cNvPr>
          <p:cNvSpPr txBox="1"/>
          <p:nvPr/>
        </p:nvSpPr>
        <p:spPr>
          <a:xfrm>
            <a:off x="944980" y="2836797"/>
            <a:ext cx="9764340" cy="646331"/>
          </a:xfrm>
          <a:prstGeom prst="rect">
            <a:avLst/>
          </a:prstGeom>
          <a:noFill/>
        </p:spPr>
        <p:txBody>
          <a:bodyPr wrap="none" rtlCol="0">
            <a:spAutoFit/>
          </a:bodyPr>
          <a:lstStyle/>
          <a:p>
            <a:pPr marL="285750" indent="-285750" algn="l">
              <a:buFont typeface="Wingdings" panose="05000000000000000000" pitchFamily="2" charset="2"/>
              <a:buChar char="v"/>
            </a:pPr>
            <a:r>
              <a:rPr lang="en-US" sz="1800" b="0" i="0" u="none" strike="noStrike" baseline="0" dirty="0">
                <a:solidFill>
                  <a:schemeClr val="bg1"/>
                </a:solidFill>
                <a:latin typeface="3"/>
              </a:rPr>
              <a:t>Caption generation is a challenging AI problem where a textual description must be generated for a</a:t>
            </a:r>
          </a:p>
          <a:p>
            <a:pPr algn="l"/>
            <a:r>
              <a:rPr lang="en-IN" sz="1800" b="0" i="0" u="none" strike="noStrike" baseline="0" dirty="0">
                <a:solidFill>
                  <a:schemeClr val="bg1"/>
                </a:solidFill>
                <a:latin typeface="3"/>
              </a:rPr>
              <a:t>      given image.</a:t>
            </a:r>
            <a:endParaRPr lang="en-US" dirty="0">
              <a:solidFill>
                <a:schemeClr val="bg1"/>
              </a:solidFill>
              <a:latin typeface="3"/>
            </a:endParaRPr>
          </a:p>
        </p:txBody>
      </p:sp>
      <p:sp>
        <p:nvSpPr>
          <p:cNvPr id="10" name="TextBox 9">
            <a:extLst>
              <a:ext uri="{FF2B5EF4-FFF2-40B4-BE49-F238E27FC236}">
                <a16:creationId xmlns:a16="http://schemas.microsoft.com/office/drawing/2014/main" id="{D1FE8D43-06F9-475A-A19A-CE033644AFF5}"/>
              </a:ext>
            </a:extLst>
          </p:cNvPr>
          <p:cNvSpPr txBox="1"/>
          <p:nvPr/>
        </p:nvSpPr>
        <p:spPr>
          <a:xfrm>
            <a:off x="944980" y="3482959"/>
            <a:ext cx="6445995" cy="923330"/>
          </a:xfrm>
          <a:prstGeom prst="rect">
            <a:avLst/>
          </a:prstGeom>
          <a:noFill/>
        </p:spPr>
        <p:txBody>
          <a:bodyPr wrap="none" rtlCol="0">
            <a:spAutoFit/>
          </a:bodyPr>
          <a:lstStyle/>
          <a:p>
            <a:pPr marL="285750" indent="-285750" algn="l">
              <a:buFont typeface="Wingdings" panose="05000000000000000000" pitchFamily="2" charset="2"/>
              <a:buChar char="v"/>
            </a:pPr>
            <a:r>
              <a:rPr lang="en-IN" sz="1800" b="0" i="0" u="none" strike="noStrike" baseline="0" dirty="0">
                <a:solidFill>
                  <a:schemeClr val="bg1"/>
                </a:solidFill>
                <a:latin typeface="Century" panose="02040604050505020304" pitchFamily="18" charset="0"/>
              </a:rPr>
              <a:t>Potential Applications:</a:t>
            </a:r>
          </a:p>
          <a:p>
            <a:pPr marL="742950" lvl="1" indent="-285750">
              <a:buFont typeface="Wingdings" panose="05000000000000000000" pitchFamily="2" charset="2"/>
              <a:buChar char="q"/>
            </a:pPr>
            <a:r>
              <a:rPr lang="en-IN" b="0" i="0" u="none" strike="noStrike" baseline="0" dirty="0">
                <a:solidFill>
                  <a:schemeClr val="bg1"/>
                </a:solidFill>
                <a:latin typeface="Century" panose="02040604050505020304" pitchFamily="18" charset="0"/>
              </a:rPr>
              <a:t>Aiding visually impaired</a:t>
            </a:r>
          </a:p>
          <a:p>
            <a:pPr marL="742950" lvl="1" indent="-285750">
              <a:buFont typeface="Wingdings" panose="05000000000000000000" pitchFamily="2" charset="2"/>
              <a:buChar char="q"/>
            </a:pPr>
            <a:r>
              <a:rPr lang="en-US" b="0" i="0" u="none" strike="noStrike" baseline="0" dirty="0">
                <a:solidFill>
                  <a:schemeClr val="bg1"/>
                </a:solidFill>
                <a:latin typeface="Century" panose="02040604050505020304" pitchFamily="18" charset="0"/>
              </a:rPr>
              <a:t>Generating video summary using individual frames</a:t>
            </a:r>
            <a:endParaRPr lang="en-US" dirty="0">
              <a:solidFill>
                <a:schemeClr val="bg1"/>
              </a:solidFill>
              <a:latin typeface="3"/>
            </a:endParaRPr>
          </a:p>
        </p:txBody>
      </p:sp>
      <p:pic>
        <p:nvPicPr>
          <p:cNvPr id="12" name="Picture 11">
            <a:extLst>
              <a:ext uri="{FF2B5EF4-FFF2-40B4-BE49-F238E27FC236}">
                <a16:creationId xmlns:a16="http://schemas.microsoft.com/office/drawing/2014/main" id="{C3508545-1416-41E6-B28C-7F43CBD655E7}"/>
              </a:ext>
            </a:extLst>
          </p:cNvPr>
          <p:cNvPicPr>
            <a:picLocks noChangeAspect="1"/>
          </p:cNvPicPr>
          <p:nvPr/>
        </p:nvPicPr>
        <p:blipFill>
          <a:blip r:embed="rId2"/>
          <a:stretch>
            <a:fillRect/>
          </a:stretch>
        </p:blipFill>
        <p:spPr>
          <a:xfrm>
            <a:off x="2079999" y="4507873"/>
            <a:ext cx="1949550" cy="1581231"/>
          </a:xfrm>
          <a:prstGeom prst="rect">
            <a:avLst/>
          </a:prstGeom>
        </p:spPr>
      </p:pic>
      <p:cxnSp>
        <p:nvCxnSpPr>
          <p:cNvPr id="14" name="Straight Arrow Connector 13">
            <a:extLst>
              <a:ext uri="{FF2B5EF4-FFF2-40B4-BE49-F238E27FC236}">
                <a16:creationId xmlns:a16="http://schemas.microsoft.com/office/drawing/2014/main" id="{4BE02804-B7A5-407C-8955-6F8DABB9B8A6}"/>
              </a:ext>
            </a:extLst>
          </p:cNvPr>
          <p:cNvCxnSpPr>
            <a:cxnSpLocks/>
          </p:cNvCxnSpPr>
          <p:nvPr/>
        </p:nvCxnSpPr>
        <p:spPr>
          <a:xfrm flipV="1">
            <a:off x="4029549" y="5230755"/>
            <a:ext cx="1301064" cy="1"/>
          </a:xfrm>
          <a:prstGeom prst="straightConnector1">
            <a:avLst/>
          </a:prstGeom>
          <a:ln>
            <a:solidFill>
              <a:schemeClr val="bg1"/>
            </a:solidFill>
            <a:tailEnd type="triangle"/>
          </a:ln>
        </p:spPr>
        <p:style>
          <a:lnRef idx="1">
            <a:schemeClr val="dk1"/>
          </a:lnRef>
          <a:fillRef idx="0">
            <a:schemeClr val="dk1"/>
          </a:fillRef>
          <a:effectRef idx="0">
            <a:schemeClr val="dk1"/>
          </a:effectRef>
          <a:fontRef idx="minor">
            <a:schemeClr val="tx1"/>
          </a:fontRef>
        </p:style>
      </p:cxnSp>
      <p:sp>
        <p:nvSpPr>
          <p:cNvPr id="15" name="Rectangle: Rounded Corners 14">
            <a:extLst>
              <a:ext uri="{FF2B5EF4-FFF2-40B4-BE49-F238E27FC236}">
                <a16:creationId xmlns:a16="http://schemas.microsoft.com/office/drawing/2014/main" id="{A73BB4E6-EC0C-4859-9917-DD9FCE99FAB1}"/>
              </a:ext>
            </a:extLst>
          </p:cNvPr>
          <p:cNvSpPr/>
          <p:nvPr/>
        </p:nvSpPr>
        <p:spPr>
          <a:xfrm>
            <a:off x="5369950" y="4578772"/>
            <a:ext cx="1823330" cy="1273387"/>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TextBox 15">
            <a:extLst>
              <a:ext uri="{FF2B5EF4-FFF2-40B4-BE49-F238E27FC236}">
                <a16:creationId xmlns:a16="http://schemas.microsoft.com/office/drawing/2014/main" id="{D9015F93-EFDA-4B4C-9CF0-B869150B5256}"/>
              </a:ext>
            </a:extLst>
          </p:cNvPr>
          <p:cNvSpPr txBox="1"/>
          <p:nvPr/>
        </p:nvSpPr>
        <p:spPr>
          <a:xfrm>
            <a:off x="5680328" y="4892299"/>
            <a:ext cx="1202573" cy="646331"/>
          </a:xfrm>
          <a:prstGeom prst="rect">
            <a:avLst/>
          </a:prstGeom>
          <a:noFill/>
        </p:spPr>
        <p:txBody>
          <a:bodyPr wrap="none" rtlCol="0">
            <a:spAutoFit/>
          </a:bodyPr>
          <a:lstStyle/>
          <a:p>
            <a:r>
              <a:rPr lang="en-IN" dirty="0"/>
              <a:t>  </a:t>
            </a:r>
            <a:r>
              <a:rPr lang="en-IN" dirty="0">
                <a:solidFill>
                  <a:schemeClr val="bg1"/>
                </a:solidFill>
              </a:rPr>
              <a:t>Neural</a:t>
            </a:r>
          </a:p>
          <a:p>
            <a:r>
              <a:rPr lang="en-IN" dirty="0">
                <a:solidFill>
                  <a:schemeClr val="bg1"/>
                </a:solidFill>
              </a:rPr>
              <a:t>Networks</a:t>
            </a:r>
          </a:p>
        </p:txBody>
      </p:sp>
      <p:cxnSp>
        <p:nvCxnSpPr>
          <p:cNvPr id="18" name="Straight Arrow Connector 17">
            <a:extLst>
              <a:ext uri="{FF2B5EF4-FFF2-40B4-BE49-F238E27FC236}">
                <a16:creationId xmlns:a16="http://schemas.microsoft.com/office/drawing/2014/main" id="{04FE924D-2B88-4497-86F6-9C747E4BE72A}"/>
              </a:ext>
            </a:extLst>
          </p:cNvPr>
          <p:cNvCxnSpPr>
            <a:cxnSpLocks/>
            <a:stCxn id="15" idx="3"/>
          </p:cNvCxnSpPr>
          <p:nvPr/>
        </p:nvCxnSpPr>
        <p:spPr>
          <a:xfrm flipV="1">
            <a:off x="7193280" y="5215464"/>
            <a:ext cx="968587" cy="2"/>
          </a:xfrm>
          <a:prstGeom prst="straightConnector1">
            <a:avLst/>
          </a:prstGeom>
          <a:ln>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3282126C-79B6-43A8-A397-786BA3E4A894}"/>
              </a:ext>
            </a:extLst>
          </p:cNvPr>
          <p:cNvSpPr txBox="1"/>
          <p:nvPr/>
        </p:nvSpPr>
        <p:spPr>
          <a:xfrm>
            <a:off x="8161867" y="4867158"/>
            <a:ext cx="2731838" cy="646331"/>
          </a:xfrm>
          <a:prstGeom prst="rect">
            <a:avLst/>
          </a:prstGeom>
          <a:noFill/>
        </p:spPr>
        <p:txBody>
          <a:bodyPr wrap="none" rtlCol="0">
            <a:spAutoFit/>
          </a:bodyPr>
          <a:lstStyle/>
          <a:p>
            <a:r>
              <a:rPr lang="en-IN" dirty="0">
                <a:solidFill>
                  <a:schemeClr val="bg1"/>
                </a:solidFill>
              </a:rPr>
              <a:t>Two Dogs are wrestling</a:t>
            </a:r>
          </a:p>
          <a:p>
            <a:r>
              <a:rPr lang="en-IN" dirty="0">
                <a:solidFill>
                  <a:schemeClr val="bg1"/>
                </a:solidFill>
              </a:rPr>
              <a:t>          In the grass</a:t>
            </a:r>
          </a:p>
        </p:txBody>
      </p:sp>
    </p:spTree>
    <p:extLst>
      <p:ext uri="{BB962C8B-B14F-4D97-AF65-F5344CB8AC3E}">
        <p14:creationId xmlns:p14="http://schemas.microsoft.com/office/powerpoint/2010/main" val="4227499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0012AA3-8F44-4A56-B856-3900F525763D}"/>
              </a:ext>
            </a:extLst>
          </p:cNvPr>
          <p:cNvSpPr>
            <a:spLocks noGrp="1"/>
          </p:cNvSpPr>
          <p:nvPr>
            <p:ph type="subTitle" idx="1"/>
          </p:nvPr>
        </p:nvSpPr>
        <p:spPr>
          <a:xfrm>
            <a:off x="897568" y="794660"/>
            <a:ext cx="1452778" cy="471953"/>
          </a:xfrm>
        </p:spPr>
        <p:txBody>
          <a:bodyPr>
            <a:noAutofit/>
          </a:bodyPr>
          <a:lstStyle/>
          <a:p>
            <a:r>
              <a:rPr lang="en-IN" sz="2400" dirty="0"/>
              <a:t>DATASET</a:t>
            </a:r>
          </a:p>
        </p:txBody>
      </p:sp>
      <p:pic>
        <p:nvPicPr>
          <p:cNvPr id="5" name="Picture 4">
            <a:extLst>
              <a:ext uri="{FF2B5EF4-FFF2-40B4-BE49-F238E27FC236}">
                <a16:creationId xmlns:a16="http://schemas.microsoft.com/office/drawing/2014/main" id="{20E046C2-DE8F-4835-BD00-13A5552C7A0B}"/>
              </a:ext>
            </a:extLst>
          </p:cNvPr>
          <p:cNvPicPr>
            <a:picLocks noChangeAspect="1"/>
          </p:cNvPicPr>
          <p:nvPr/>
        </p:nvPicPr>
        <p:blipFill>
          <a:blip r:embed="rId2"/>
          <a:stretch>
            <a:fillRect/>
          </a:stretch>
        </p:blipFill>
        <p:spPr>
          <a:xfrm>
            <a:off x="897568" y="1435946"/>
            <a:ext cx="3649134" cy="2221654"/>
          </a:xfrm>
          <a:prstGeom prst="rect">
            <a:avLst/>
          </a:prstGeom>
        </p:spPr>
      </p:pic>
      <p:sp>
        <p:nvSpPr>
          <p:cNvPr id="6" name="TextBox 5">
            <a:extLst>
              <a:ext uri="{FF2B5EF4-FFF2-40B4-BE49-F238E27FC236}">
                <a16:creationId xmlns:a16="http://schemas.microsoft.com/office/drawing/2014/main" id="{940A339B-172E-41A8-9246-812306A8D947}"/>
              </a:ext>
            </a:extLst>
          </p:cNvPr>
          <p:cNvSpPr txBox="1"/>
          <p:nvPr/>
        </p:nvSpPr>
        <p:spPr>
          <a:xfrm>
            <a:off x="897568" y="3826933"/>
            <a:ext cx="4158511" cy="646331"/>
          </a:xfrm>
          <a:prstGeom prst="rect">
            <a:avLst/>
          </a:prstGeom>
          <a:noFill/>
        </p:spPr>
        <p:txBody>
          <a:bodyPr wrap="none" rtlCol="0">
            <a:spAutoFit/>
          </a:bodyPr>
          <a:lstStyle/>
          <a:p>
            <a:pPr marL="285750" indent="-285750">
              <a:buFont typeface="Courier New" panose="02070309020205020404" pitchFamily="49" charset="0"/>
              <a:buChar char="o"/>
            </a:pPr>
            <a:r>
              <a:rPr lang="en-US" dirty="0">
                <a:solidFill>
                  <a:schemeClr val="bg1"/>
                </a:solidFill>
              </a:rPr>
              <a:t>A large building with bars on the </a:t>
            </a:r>
          </a:p>
          <a:p>
            <a:r>
              <a:rPr lang="en-US" dirty="0">
                <a:solidFill>
                  <a:schemeClr val="bg1"/>
                </a:solidFill>
              </a:rPr>
              <a:t>     windows in front of it. </a:t>
            </a:r>
            <a:endParaRPr lang="en-IN" dirty="0">
              <a:solidFill>
                <a:schemeClr val="bg1"/>
              </a:solidFill>
            </a:endParaRPr>
          </a:p>
        </p:txBody>
      </p:sp>
      <p:sp>
        <p:nvSpPr>
          <p:cNvPr id="7" name="TextBox 6">
            <a:extLst>
              <a:ext uri="{FF2B5EF4-FFF2-40B4-BE49-F238E27FC236}">
                <a16:creationId xmlns:a16="http://schemas.microsoft.com/office/drawing/2014/main" id="{A0E022B5-E9D4-4488-BEA7-F64C10DA7FA3}"/>
              </a:ext>
            </a:extLst>
          </p:cNvPr>
          <p:cNvSpPr txBox="1"/>
          <p:nvPr/>
        </p:nvSpPr>
        <p:spPr>
          <a:xfrm>
            <a:off x="897568" y="4473264"/>
            <a:ext cx="3905236" cy="646331"/>
          </a:xfrm>
          <a:prstGeom prst="rect">
            <a:avLst/>
          </a:prstGeom>
          <a:noFill/>
        </p:spPr>
        <p:txBody>
          <a:bodyPr wrap="none" rtlCol="0">
            <a:spAutoFit/>
          </a:bodyPr>
          <a:lstStyle/>
          <a:p>
            <a:pPr marL="285750" indent="-285750">
              <a:buFont typeface="Courier New" panose="02070309020205020404" pitchFamily="49" charset="0"/>
              <a:buChar char="o"/>
            </a:pPr>
            <a:r>
              <a:rPr lang="en-US" dirty="0">
                <a:solidFill>
                  <a:schemeClr val="bg1"/>
                </a:solidFill>
              </a:rPr>
              <a:t>There is people walking in front</a:t>
            </a:r>
          </a:p>
          <a:p>
            <a:r>
              <a:rPr lang="en-US" dirty="0">
                <a:solidFill>
                  <a:schemeClr val="bg1"/>
                </a:solidFill>
              </a:rPr>
              <a:t>    of the building.</a:t>
            </a:r>
            <a:endParaRPr lang="en-IN" dirty="0">
              <a:solidFill>
                <a:schemeClr val="bg1"/>
              </a:solidFill>
            </a:endParaRPr>
          </a:p>
        </p:txBody>
      </p:sp>
      <p:sp>
        <p:nvSpPr>
          <p:cNvPr id="8" name="TextBox 7">
            <a:extLst>
              <a:ext uri="{FF2B5EF4-FFF2-40B4-BE49-F238E27FC236}">
                <a16:creationId xmlns:a16="http://schemas.microsoft.com/office/drawing/2014/main" id="{F4A26EE0-94F2-408B-A6D5-E5AB4C23252E}"/>
              </a:ext>
            </a:extLst>
          </p:cNvPr>
          <p:cNvSpPr txBox="1"/>
          <p:nvPr/>
        </p:nvSpPr>
        <p:spPr>
          <a:xfrm>
            <a:off x="897567" y="5119595"/>
            <a:ext cx="3793026" cy="646331"/>
          </a:xfrm>
          <a:prstGeom prst="rect">
            <a:avLst/>
          </a:prstGeom>
          <a:noFill/>
        </p:spPr>
        <p:txBody>
          <a:bodyPr wrap="none" rtlCol="0">
            <a:spAutoFit/>
          </a:bodyPr>
          <a:lstStyle/>
          <a:p>
            <a:pPr marL="285750" indent="-285750">
              <a:buFont typeface="Courier New" panose="02070309020205020404" pitchFamily="49" charset="0"/>
              <a:buChar char="o"/>
            </a:pPr>
            <a:r>
              <a:rPr lang="en-US" dirty="0">
                <a:solidFill>
                  <a:schemeClr val="bg1"/>
                </a:solidFill>
              </a:rPr>
              <a:t>There is a street in front of the</a:t>
            </a:r>
          </a:p>
          <a:p>
            <a:r>
              <a:rPr lang="en-US" dirty="0">
                <a:solidFill>
                  <a:schemeClr val="bg1"/>
                </a:solidFill>
              </a:rPr>
              <a:t>    building with many cars on it.</a:t>
            </a:r>
            <a:endParaRPr lang="en-US" dirty="0"/>
          </a:p>
        </p:txBody>
      </p:sp>
      <p:sp>
        <p:nvSpPr>
          <p:cNvPr id="9" name="TextBox 8">
            <a:extLst>
              <a:ext uri="{FF2B5EF4-FFF2-40B4-BE49-F238E27FC236}">
                <a16:creationId xmlns:a16="http://schemas.microsoft.com/office/drawing/2014/main" id="{0590AA3B-112E-427D-8A57-50E2A4B1520E}"/>
              </a:ext>
            </a:extLst>
          </p:cNvPr>
          <p:cNvSpPr txBox="1"/>
          <p:nvPr/>
        </p:nvSpPr>
        <p:spPr>
          <a:xfrm>
            <a:off x="5892800" y="1435946"/>
            <a:ext cx="5543505" cy="3693319"/>
          </a:xfrm>
          <a:prstGeom prst="rect">
            <a:avLst/>
          </a:prstGeom>
          <a:noFill/>
        </p:spPr>
        <p:txBody>
          <a:bodyPr wrap="none" rtlCol="0">
            <a:spAutoFit/>
          </a:bodyPr>
          <a:lstStyle/>
          <a:p>
            <a:pPr marL="285750" indent="-285750">
              <a:buFont typeface="Wingdings" panose="05000000000000000000" pitchFamily="2" charset="2"/>
              <a:buChar char="v"/>
            </a:pPr>
            <a:r>
              <a:rPr lang="en-IN" dirty="0">
                <a:solidFill>
                  <a:schemeClr val="bg1"/>
                </a:solidFill>
              </a:rPr>
              <a:t>We used Stanford Image Paragraph</a:t>
            </a:r>
          </a:p>
          <a:p>
            <a:r>
              <a:rPr lang="en-IN" dirty="0">
                <a:solidFill>
                  <a:schemeClr val="bg1"/>
                </a:solidFill>
              </a:rPr>
              <a:t>     Captioning dataset.</a:t>
            </a:r>
          </a:p>
          <a:p>
            <a:endParaRPr lang="en-IN" dirty="0">
              <a:solidFill>
                <a:schemeClr val="bg1"/>
              </a:solidFill>
            </a:endParaRPr>
          </a:p>
          <a:p>
            <a:pPr marL="285750" indent="-285750">
              <a:buFont typeface="Wingdings" panose="05000000000000000000" pitchFamily="2" charset="2"/>
              <a:buChar char="v"/>
            </a:pPr>
            <a:r>
              <a:rPr lang="en-IN" dirty="0">
                <a:solidFill>
                  <a:schemeClr val="bg1"/>
                </a:solidFill>
              </a:rPr>
              <a:t>Stanford Dataset Contains Variety of</a:t>
            </a:r>
          </a:p>
          <a:p>
            <a:r>
              <a:rPr lang="en-IN" dirty="0">
                <a:solidFill>
                  <a:schemeClr val="bg1"/>
                </a:solidFill>
              </a:rPr>
              <a:t>     </a:t>
            </a:r>
            <a:r>
              <a:rPr lang="en-US" sz="1800" b="0" i="0" u="none" strike="noStrike" baseline="0" dirty="0">
                <a:solidFill>
                  <a:schemeClr val="bg1"/>
                </a:solidFill>
              </a:rPr>
              <a:t>images depicting scenes and situations.</a:t>
            </a:r>
          </a:p>
          <a:p>
            <a:endParaRPr lang="en-US" dirty="0">
              <a:solidFill>
                <a:schemeClr val="bg1"/>
              </a:solidFill>
            </a:endParaRPr>
          </a:p>
          <a:p>
            <a:pPr marL="285750" indent="-285750">
              <a:buFont typeface="Wingdings" panose="05000000000000000000" pitchFamily="2" charset="2"/>
              <a:buChar char="v"/>
            </a:pPr>
            <a:r>
              <a:rPr lang="en-US" sz="1800" b="0" i="0" u="none" strike="noStrike" baseline="0" dirty="0">
                <a:solidFill>
                  <a:schemeClr val="bg1"/>
                </a:solidFill>
              </a:rPr>
              <a:t>The dataset consists of 19561 images and</a:t>
            </a:r>
          </a:p>
          <a:p>
            <a:r>
              <a:rPr lang="en-US" sz="1800" b="0" i="0" u="none" strike="noStrike" baseline="0" dirty="0">
                <a:solidFill>
                  <a:schemeClr val="bg1"/>
                </a:solidFill>
              </a:rPr>
              <a:t>     each image has a </a:t>
            </a:r>
            <a:r>
              <a:rPr lang="en-IN" sz="1800" b="0" i="0" u="none" strike="noStrike" baseline="0" dirty="0">
                <a:solidFill>
                  <a:schemeClr val="bg1"/>
                </a:solidFill>
              </a:rPr>
              <a:t>corresponding paragraph</a:t>
            </a:r>
          </a:p>
          <a:p>
            <a:r>
              <a:rPr lang="en-IN" dirty="0">
                <a:solidFill>
                  <a:schemeClr val="bg1"/>
                </a:solidFill>
              </a:rPr>
              <a:t>     which consists of more than one caption.</a:t>
            </a:r>
          </a:p>
          <a:p>
            <a:endParaRPr lang="en-IN" sz="1800" b="0" i="0" u="none" strike="noStrike" baseline="0" dirty="0">
              <a:solidFill>
                <a:schemeClr val="bg1"/>
              </a:solidFill>
            </a:endParaRPr>
          </a:p>
          <a:p>
            <a:pPr marL="285750" indent="-285750">
              <a:buFont typeface="Wingdings" panose="05000000000000000000" pitchFamily="2" charset="2"/>
              <a:buChar char="v"/>
            </a:pPr>
            <a:r>
              <a:rPr lang="en-IN" sz="1800" b="0" i="0" u="none" strike="noStrike" baseline="0" dirty="0">
                <a:solidFill>
                  <a:schemeClr val="bg1"/>
                </a:solidFill>
              </a:rPr>
              <a:t>We split the whole image dataset into 14579,</a:t>
            </a:r>
          </a:p>
          <a:p>
            <a:r>
              <a:rPr lang="en-IN" dirty="0">
                <a:solidFill>
                  <a:schemeClr val="bg1"/>
                </a:solidFill>
              </a:rPr>
              <a:t>     </a:t>
            </a:r>
            <a:r>
              <a:rPr lang="en-IN" sz="1800" b="0" i="0" u="none" strike="noStrike" baseline="0" dirty="0">
                <a:solidFill>
                  <a:schemeClr val="bg1"/>
                </a:solidFill>
              </a:rPr>
              <a:t>2492, &amp; 2490 images as training, validation &amp;</a:t>
            </a:r>
          </a:p>
          <a:p>
            <a:r>
              <a:rPr lang="en-IN" dirty="0">
                <a:solidFill>
                  <a:schemeClr val="bg1"/>
                </a:solidFill>
              </a:rPr>
              <a:t>    </a:t>
            </a:r>
            <a:r>
              <a:rPr lang="en-IN" sz="1800" b="0" i="0" u="none" strike="noStrike" baseline="0" dirty="0">
                <a:solidFill>
                  <a:schemeClr val="bg1"/>
                </a:solidFill>
              </a:rPr>
              <a:t> testing sets respectively.</a:t>
            </a:r>
            <a:endParaRPr lang="en-IN" dirty="0">
              <a:solidFill>
                <a:schemeClr val="bg1"/>
              </a:solidFill>
            </a:endParaRPr>
          </a:p>
        </p:txBody>
      </p:sp>
    </p:spTree>
    <p:extLst>
      <p:ext uri="{BB962C8B-B14F-4D97-AF65-F5344CB8AC3E}">
        <p14:creationId xmlns:p14="http://schemas.microsoft.com/office/powerpoint/2010/main" val="1522151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55655F3-6460-4374-B96E-AF127CC26D14}"/>
              </a:ext>
            </a:extLst>
          </p:cNvPr>
          <p:cNvSpPr>
            <a:spLocks noGrp="1"/>
          </p:cNvSpPr>
          <p:nvPr>
            <p:ph type="subTitle" idx="1"/>
          </p:nvPr>
        </p:nvSpPr>
        <p:spPr>
          <a:xfrm>
            <a:off x="856928" y="859098"/>
            <a:ext cx="3342538" cy="424540"/>
          </a:xfrm>
        </p:spPr>
        <p:txBody>
          <a:bodyPr>
            <a:normAutofit lnSpcReduction="10000"/>
          </a:bodyPr>
          <a:lstStyle/>
          <a:p>
            <a:r>
              <a:rPr lang="en-IN" sz="2400" dirty="0"/>
              <a:t>TEXT PREPROCESSING</a:t>
            </a:r>
          </a:p>
        </p:txBody>
      </p:sp>
      <p:sp>
        <p:nvSpPr>
          <p:cNvPr id="4" name="TextBox 3">
            <a:extLst>
              <a:ext uri="{FF2B5EF4-FFF2-40B4-BE49-F238E27FC236}">
                <a16:creationId xmlns:a16="http://schemas.microsoft.com/office/drawing/2014/main" id="{2DDF225F-3FA2-4C9E-8E4B-D620E393DE39}"/>
              </a:ext>
            </a:extLst>
          </p:cNvPr>
          <p:cNvSpPr txBox="1"/>
          <p:nvPr/>
        </p:nvSpPr>
        <p:spPr>
          <a:xfrm>
            <a:off x="856928" y="1374985"/>
            <a:ext cx="6974986" cy="369332"/>
          </a:xfrm>
          <a:prstGeom prst="rect">
            <a:avLst/>
          </a:prstGeom>
          <a:noFill/>
        </p:spPr>
        <p:txBody>
          <a:bodyPr wrap="none" rtlCol="0">
            <a:spAutoFit/>
          </a:bodyPr>
          <a:lstStyle/>
          <a:p>
            <a:pPr marL="285750" indent="-285750">
              <a:buFont typeface="Wingdings" panose="05000000000000000000" pitchFamily="2" charset="2"/>
              <a:buChar char="Ø"/>
            </a:pPr>
            <a:r>
              <a:rPr lang="en-US" sz="1800" b="0" i="0" u="none" strike="noStrike" baseline="0" dirty="0">
                <a:solidFill>
                  <a:schemeClr val="bg1"/>
                </a:solidFill>
              </a:rPr>
              <a:t>Each description is tokenized and converted to lowercase</a:t>
            </a:r>
            <a:endParaRPr lang="en-IN" dirty="0">
              <a:solidFill>
                <a:schemeClr val="bg1"/>
              </a:solidFill>
            </a:endParaRPr>
          </a:p>
        </p:txBody>
      </p:sp>
      <p:sp>
        <p:nvSpPr>
          <p:cNvPr id="5" name="TextBox 4">
            <a:extLst>
              <a:ext uri="{FF2B5EF4-FFF2-40B4-BE49-F238E27FC236}">
                <a16:creationId xmlns:a16="http://schemas.microsoft.com/office/drawing/2014/main" id="{C01683F8-6A15-4B37-AA4D-5C85FE9061F6}"/>
              </a:ext>
            </a:extLst>
          </p:cNvPr>
          <p:cNvSpPr txBox="1"/>
          <p:nvPr/>
        </p:nvSpPr>
        <p:spPr>
          <a:xfrm>
            <a:off x="856928" y="1927011"/>
            <a:ext cx="7234673" cy="369332"/>
          </a:xfrm>
          <a:prstGeom prst="rect">
            <a:avLst/>
          </a:prstGeom>
          <a:noFill/>
        </p:spPr>
        <p:txBody>
          <a:bodyPr wrap="none" rtlCol="0">
            <a:spAutoFit/>
          </a:bodyPr>
          <a:lstStyle/>
          <a:p>
            <a:pPr marL="285750" indent="-285750">
              <a:buFont typeface="Wingdings" panose="05000000000000000000" pitchFamily="2" charset="2"/>
              <a:buChar char="Ø"/>
            </a:pPr>
            <a:r>
              <a:rPr lang="en-US" sz="1800" b="0" i="0" u="none" strike="noStrike" baseline="0" dirty="0">
                <a:solidFill>
                  <a:schemeClr val="bg1"/>
                </a:solidFill>
              </a:rPr>
              <a:t>Removed alpha-numeric characters and punctuation marks</a:t>
            </a:r>
            <a:endParaRPr lang="en-IN" dirty="0">
              <a:solidFill>
                <a:schemeClr val="bg1"/>
              </a:solidFill>
            </a:endParaRPr>
          </a:p>
        </p:txBody>
      </p:sp>
      <p:sp>
        <p:nvSpPr>
          <p:cNvPr id="6" name="TextBox 5">
            <a:extLst>
              <a:ext uri="{FF2B5EF4-FFF2-40B4-BE49-F238E27FC236}">
                <a16:creationId xmlns:a16="http://schemas.microsoft.com/office/drawing/2014/main" id="{6AD08E32-D9D2-4150-AD74-EFA0C11C9ACD}"/>
              </a:ext>
            </a:extLst>
          </p:cNvPr>
          <p:cNvSpPr txBox="1"/>
          <p:nvPr/>
        </p:nvSpPr>
        <p:spPr>
          <a:xfrm>
            <a:off x="856928" y="2479037"/>
            <a:ext cx="9296135" cy="369332"/>
          </a:xfrm>
          <a:prstGeom prst="rect">
            <a:avLst/>
          </a:prstGeom>
          <a:noFill/>
        </p:spPr>
        <p:txBody>
          <a:bodyPr wrap="none" rtlCol="0">
            <a:spAutoFit/>
          </a:bodyPr>
          <a:lstStyle/>
          <a:p>
            <a:pPr marL="285750" indent="-285750">
              <a:buFont typeface="Wingdings" panose="05000000000000000000" pitchFamily="2" charset="2"/>
              <a:buChar char="Ø"/>
            </a:pPr>
            <a:r>
              <a:rPr lang="en-US" sz="1800" b="0" i="0" u="none" strike="noStrike" baseline="0" dirty="0">
                <a:solidFill>
                  <a:schemeClr val="bg1"/>
                </a:solidFill>
              </a:rPr>
              <a:t>We use startseq and endseq as prefix and postfix for each caption respectively</a:t>
            </a:r>
            <a:endParaRPr lang="en-IN" dirty="0">
              <a:solidFill>
                <a:schemeClr val="bg1"/>
              </a:solidFill>
            </a:endParaRPr>
          </a:p>
        </p:txBody>
      </p:sp>
      <p:sp>
        <p:nvSpPr>
          <p:cNvPr id="9" name="TextBox 8">
            <a:extLst>
              <a:ext uri="{FF2B5EF4-FFF2-40B4-BE49-F238E27FC236}">
                <a16:creationId xmlns:a16="http://schemas.microsoft.com/office/drawing/2014/main" id="{3C85198D-5269-4680-AD57-C3CB110A4FB2}"/>
              </a:ext>
            </a:extLst>
          </p:cNvPr>
          <p:cNvSpPr txBox="1"/>
          <p:nvPr/>
        </p:nvSpPr>
        <p:spPr>
          <a:xfrm>
            <a:off x="856928" y="3031063"/>
            <a:ext cx="9924512" cy="369332"/>
          </a:xfrm>
          <a:prstGeom prst="rect">
            <a:avLst/>
          </a:prstGeom>
          <a:noFill/>
        </p:spPr>
        <p:txBody>
          <a:bodyPr wrap="none" rtlCol="0">
            <a:spAutoFit/>
          </a:bodyPr>
          <a:lstStyle/>
          <a:p>
            <a:pPr marL="285750" indent="-285750">
              <a:buFont typeface="Wingdings" panose="05000000000000000000" pitchFamily="2" charset="2"/>
              <a:buChar char="Ø"/>
            </a:pPr>
            <a:r>
              <a:rPr lang="en-US" sz="1800" b="0" i="0" u="none" strike="noStrike" baseline="0" dirty="0">
                <a:solidFill>
                  <a:schemeClr val="bg1"/>
                </a:solidFill>
              </a:rPr>
              <a:t>Filtered out unique words from the corpus and represented each word by an integer</a:t>
            </a:r>
            <a:endParaRPr lang="en-IN" dirty="0">
              <a:solidFill>
                <a:schemeClr val="bg1"/>
              </a:solidFill>
            </a:endParaRPr>
          </a:p>
        </p:txBody>
      </p:sp>
      <p:sp>
        <p:nvSpPr>
          <p:cNvPr id="10" name="TextBox 9">
            <a:extLst>
              <a:ext uri="{FF2B5EF4-FFF2-40B4-BE49-F238E27FC236}">
                <a16:creationId xmlns:a16="http://schemas.microsoft.com/office/drawing/2014/main" id="{049D536A-A3A2-439C-B2D6-D33D7F8E8D92}"/>
              </a:ext>
            </a:extLst>
          </p:cNvPr>
          <p:cNvSpPr txBox="1"/>
          <p:nvPr/>
        </p:nvSpPr>
        <p:spPr>
          <a:xfrm>
            <a:off x="856928" y="3583089"/>
            <a:ext cx="9895658" cy="369332"/>
          </a:xfrm>
          <a:prstGeom prst="rect">
            <a:avLst/>
          </a:prstGeom>
          <a:noFill/>
        </p:spPr>
        <p:txBody>
          <a:bodyPr wrap="none" rtlCol="0">
            <a:spAutoFit/>
          </a:bodyPr>
          <a:lstStyle/>
          <a:p>
            <a:pPr marL="285750" indent="-285750">
              <a:buFont typeface="Wingdings" panose="05000000000000000000" pitchFamily="2" charset="2"/>
              <a:buChar char="Ø"/>
            </a:pPr>
            <a:r>
              <a:rPr lang="en-US" sz="1800" b="0" i="0" u="none" strike="noStrike" baseline="0" dirty="0">
                <a:solidFill>
                  <a:schemeClr val="bg1"/>
                </a:solidFill>
              </a:rPr>
              <a:t>To generate a fixed length word vector we calculated the maximum length caption</a:t>
            </a:r>
            <a:endParaRPr lang="en-IN" dirty="0">
              <a:solidFill>
                <a:schemeClr val="bg1"/>
              </a:solidFill>
            </a:endParaRPr>
          </a:p>
        </p:txBody>
      </p:sp>
    </p:spTree>
    <p:extLst>
      <p:ext uri="{BB962C8B-B14F-4D97-AF65-F5344CB8AC3E}">
        <p14:creationId xmlns:p14="http://schemas.microsoft.com/office/powerpoint/2010/main" val="1051052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4762EC0-22D8-40C6-9A82-75F40893E488}"/>
              </a:ext>
            </a:extLst>
          </p:cNvPr>
          <p:cNvSpPr>
            <a:spLocks noGrp="1"/>
          </p:cNvSpPr>
          <p:nvPr>
            <p:ph type="subTitle" idx="1"/>
          </p:nvPr>
        </p:nvSpPr>
        <p:spPr>
          <a:xfrm>
            <a:off x="877248" y="875940"/>
            <a:ext cx="4521099" cy="444860"/>
          </a:xfrm>
        </p:spPr>
        <p:txBody>
          <a:bodyPr>
            <a:normAutofit lnSpcReduction="10000"/>
          </a:bodyPr>
          <a:lstStyle/>
          <a:p>
            <a:r>
              <a:rPr lang="en-IN" sz="2400" dirty="0"/>
              <a:t>IMAGE FEATURE GENERATION</a:t>
            </a:r>
          </a:p>
        </p:txBody>
      </p:sp>
      <p:sp>
        <p:nvSpPr>
          <p:cNvPr id="4" name="TextBox 3">
            <a:extLst>
              <a:ext uri="{FF2B5EF4-FFF2-40B4-BE49-F238E27FC236}">
                <a16:creationId xmlns:a16="http://schemas.microsoft.com/office/drawing/2014/main" id="{3836E6EE-D552-47F6-A269-62585714B360}"/>
              </a:ext>
            </a:extLst>
          </p:cNvPr>
          <p:cNvSpPr txBox="1"/>
          <p:nvPr/>
        </p:nvSpPr>
        <p:spPr>
          <a:xfrm>
            <a:off x="877247" y="1408853"/>
            <a:ext cx="7183019" cy="307777"/>
          </a:xfrm>
          <a:prstGeom prst="rect">
            <a:avLst/>
          </a:prstGeom>
          <a:noFill/>
        </p:spPr>
        <p:txBody>
          <a:bodyPr wrap="square" rtlCol="0">
            <a:spAutoFit/>
          </a:bodyPr>
          <a:lstStyle/>
          <a:p>
            <a:pPr marL="285750" indent="-285750">
              <a:buFont typeface="Wingdings" panose="05000000000000000000" pitchFamily="2" charset="2"/>
              <a:buChar char="Ø"/>
            </a:pPr>
            <a:r>
              <a:rPr lang="en-US" sz="1400" b="0" i="0" u="none" strike="noStrike" baseline="0" dirty="0">
                <a:solidFill>
                  <a:schemeClr val="bg1"/>
                </a:solidFill>
              </a:rPr>
              <a:t>Resized all images to a fixed size of 299x299x3 using OpenCV</a:t>
            </a:r>
            <a:endParaRPr lang="en-IN" sz="1400" dirty="0">
              <a:solidFill>
                <a:schemeClr val="bg1"/>
              </a:solidFill>
            </a:endParaRPr>
          </a:p>
        </p:txBody>
      </p:sp>
      <p:sp>
        <p:nvSpPr>
          <p:cNvPr id="5" name="TextBox 4">
            <a:extLst>
              <a:ext uri="{FF2B5EF4-FFF2-40B4-BE49-F238E27FC236}">
                <a16:creationId xmlns:a16="http://schemas.microsoft.com/office/drawing/2014/main" id="{5CFFE632-5AA3-4E10-B891-7547EAB86049}"/>
              </a:ext>
            </a:extLst>
          </p:cNvPr>
          <p:cNvSpPr txBox="1"/>
          <p:nvPr/>
        </p:nvSpPr>
        <p:spPr>
          <a:xfrm>
            <a:off x="877246" y="1804683"/>
            <a:ext cx="8659606" cy="307777"/>
          </a:xfrm>
          <a:prstGeom prst="rect">
            <a:avLst/>
          </a:prstGeom>
          <a:noFill/>
        </p:spPr>
        <p:txBody>
          <a:bodyPr wrap="square" rtlCol="0">
            <a:spAutoFit/>
          </a:bodyPr>
          <a:lstStyle/>
          <a:p>
            <a:pPr marL="285750" indent="-285750">
              <a:buFont typeface="Wingdings" panose="05000000000000000000" pitchFamily="2" charset="2"/>
              <a:buChar char="Ø"/>
            </a:pPr>
            <a:r>
              <a:rPr lang="en-US" sz="1400" b="0" i="0" u="none" strike="noStrike" baseline="0" dirty="0">
                <a:solidFill>
                  <a:schemeClr val="bg1"/>
                </a:solidFill>
              </a:rPr>
              <a:t>Employed transfer learning using pre-trained InceptionV3 CNN model to encode images</a:t>
            </a:r>
            <a:endParaRPr lang="en-US" sz="1100" b="0" i="0" u="none" strike="noStrike" baseline="0" dirty="0">
              <a:solidFill>
                <a:schemeClr val="bg1"/>
              </a:solidFill>
            </a:endParaRPr>
          </a:p>
        </p:txBody>
      </p:sp>
      <p:sp>
        <p:nvSpPr>
          <p:cNvPr id="6" name="TextBox 5">
            <a:extLst>
              <a:ext uri="{FF2B5EF4-FFF2-40B4-BE49-F238E27FC236}">
                <a16:creationId xmlns:a16="http://schemas.microsoft.com/office/drawing/2014/main" id="{2040BAFE-E6CB-497A-91B7-22B6B7EE582A}"/>
              </a:ext>
            </a:extLst>
          </p:cNvPr>
          <p:cNvSpPr txBox="1"/>
          <p:nvPr/>
        </p:nvSpPr>
        <p:spPr>
          <a:xfrm>
            <a:off x="877246" y="2200513"/>
            <a:ext cx="8659606" cy="523220"/>
          </a:xfrm>
          <a:prstGeom prst="rect">
            <a:avLst/>
          </a:prstGeom>
          <a:noFill/>
        </p:spPr>
        <p:txBody>
          <a:bodyPr wrap="square" rtlCol="0">
            <a:spAutoFit/>
          </a:bodyPr>
          <a:lstStyle/>
          <a:p>
            <a:pPr marL="285750" indent="-285750" algn="l">
              <a:buFont typeface="Wingdings" panose="05000000000000000000" pitchFamily="2" charset="2"/>
              <a:buChar char="Ø"/>
            </a:pPr>
            <a:r>
              <a:rPr lang="en-US" sz="1400" b="0" i="0" u="none" strike="noStrike" baseline="0" dirty="0">
                <a:solidFill>
                  <a:schemeClr val="bg1"/>
                </a:solidFill>
              </a:rPr>
              <a:t>We removed the last softmax layer from the InceptionV3 network to extract 2048 image</a:t>
            </a:r>
          </a:p>
          <a:p>
            <a:pPr algn="l"/>
            <a:r>
              <a:rPr lang="en-IN" sz="1400" b="0" i="0" u="none" strike="noStrike" baseline="0" dirty="0">
                <a:solidFill>
                  <a:schemeClr val="bg1"/>
                </a:solidFill>
              </a:rPr>
              <a:t>      vector</a:t>
            </a:r>
            <a:endParaRPr lang="en-US" sz="1100" b="0" i="0" u="none" strike="noStrike" baseline="0" dirty="0">
              <a:solidFill>
                <a:schemeClr val="bg1"/>
              </a:solidFill>
            </a:endParaRPr>
          </a:p>
        </p:txBody>
      </p:sp>
      <p:pic>
        <p:nvPicPr>
          <p:cNvPr id="12" name="Picture 11">
            <a:extLst>
              <a:ext uri="{FF2B5EF4-FFF2-40B4-BE49-F238E27FC236}">
                <a16:creationId xmlns:a16="http://schemas.microsoft.com/office/drawing/2014/main" id="{22C8B597-6A93-4327-8837-A36024BFDF1A}"/>
              </a:ext>
            </a:extLst>
          </p:cNvPr>
          <p:cNvPicPr>
            <a:picLocks noChangeAspect="1"/>
          </p:cNvPicPr>
          <p:nvPr/>
        </p:nvPicPr>
        <p:blipFill>
          <a:blip r:embed="rId2"/>
          <a:stretch>
            <a:fillRect/>
          </a:stretch>
        </p:blipFill>
        <p:spPr>
          <a:xfrm>
            <a:off x="1211367" y="3116023"/>
            <a:ext cx="9307618" cy="2648084"/>
          </a:xfrm>
          <a:prstGeom prst="rect">
            <a:avLst/>
          </a:prstGeom>
        </p:spPr>
      </p:pic>
    </p:spTree>
    <p:extLst>
      <p:ext uri="{BB962C8B-B14F-4D97-AF65-F5344CB8AC3E}">
        <p14:creationId xmlns:p14="http://schemas.microsoft.com/office/powerpoint/2010/main" val="1490109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920A3FA-E372-40F8-934F-FE4CEBB86652}"/>
              </a:ext>
            </a:extLst>
          </p:cNvPr>
          <p:cNvSpPr>
            <a:spLocks noGrp="1"/>
          </p:cNvSpPr>
          <p:nvPr>
            <p:ph type="subTitle" idx="1"/>
          </p:nvPr>
        </p:nvSpPr>
        <p:spPr>
          <a:xfrm>
            <a:off x="843382" y="848845"/>
            <a:ext cx="3037738" cy="458407"/>
          </a:xfrm>
        </p:spPr>
        <p:txBody>
          <a:bodyPr>
            <a:normAutofit/>
          </a:bodyPr>
          <a:lstStyle/>
          <a:p>
            <a:r>
              <a:rPr lang="en-IN" sz="2400" dirty="0"/>
              <a:t>DATA GENERATION</a:t>
            </a:r>
          </a:p>
        </p:txBody>
      </p:sp>
      <p:pic>
        <p:nvPicPr>
          <p:cNvPr id="6" name="Picture 5">
            <a:extLst>
              <a:ext uri="{FF2B5EF4-FFF2-40B4-BE49-F238E27FC236}">
                <a16:creationId xmlns:a16="http://schemas.microsoft.com/office/drawing/2014/main" id="{69B7B0F0-A3F9-4926-BB7A-75C054D7B3B0}"/>
              </a:ext>
            </a:extLst>
          </p:cNvPr>
          <p:cNvPicPr>
            <a:picLocks noChangeAspect="1"/>
          </p:cNvPicPr>
          <p:nvPr/>
        </p:nvPicPr>
        <p:blipFill>
          <a:blip r:embed="rId2"/>
          <a:stretch>
            <a:fillRect/>
          </a:stretch>
        </p:blipFill>
        <p:spPr>
          <a:xfrm>
            <a:off x="2817650" y="1408665"/>
            <a:ext cx="2431915" cy="2121748"/>
          </a:xfrm>
          <a:prstGeom prst="rect">
            <a:avLst/>
          </a:prstGeom>
        </p:spPr>
      </p:pic>
      <p:pic>
        <p:nvPicPr>
          <p:cNvPr id="8" name="Picture 7">
            <a:extLst>
              <a:ext uri="{FF2B5EF4-FFF2-40B4-BE49-F238E27FC236}">
                <a16:creationId xmlns:a16="http://schemas.microsoft.com/office/drawing/2014/main" id="{10B7E607-415D-4CCF-9F6F-ADBF15F1F2F6}"/>
              </a:ext>
            </a:extLst>
          </p:cNvPr>
          <p:cNvPicPr>
            <a:picLocks noChangeAspect="1"/>
          </p:cNvPicPr>
          <p:nvPr/>
        </p:nvPicPr>
        <p:blipFill>
          <a:blip r:embed="rId3"/>
          <a:stretch>
            <a:fillRect/>
          </a:stretch>
        </p:blipFill>
        <p:spPr>
          <a:xfrm>
            <a:off x="6641108" y="1408665"/>
            <a:ext cx="2431916" cy="2124827"/>
          </a:xfrm>
          <a:prstGeom prst="rect">
            <a:avLst/>
          </a:prstGeom>
        </p:spPr>
      </p:pic>
      <p:pic>
        <p:nvPicPr>
          <p:cNvPr id="13" name="Picture 12">
            <a:extLst>
              <a:ext uri="{FF2B5EF4-FFF2-40B4-BE49-F238E27FC236}">
                <a16:creationId xmlns:a16="http://schemas.microsoft.com/office/drawing/2014/main" id="{3CE2CA1E-C825-4511-A6A5-B3B0E9A97917}"/>
              </a:ext>
            </a:extLst>
          </p:cNvPr>
          <p:cNvPicPr>
            <a:picLocks noChangeAspect="1"/>
          </p:cNvPicPr>
          <p:nvPr/>
        </p:nvPicPr>
        <p:blipFill>
          <a:blip r:embed="rId4"/>
          <a:stretch>
            <a:fillRect/>
          </a:stretch>
        </p:blipFill>
        <p:spPr>
          <a:xfrm>
            <a:off x="843382" y="3823174"/>
            <a:ext cx="3897950" cy="2205093"/>
          </a:xfrm>
          <a:prstGeom prst="rect">
            <a:avLst/>
          </a:prstGeom>
        </p:spPr>
      </p:pic>
      <p:pic>
        <p:nvPicPr>
          <p:cNvPr id="16" name="Picture 15">
            <a:extLst>
              <a:ext uri="{FF2B5EF4-FFF2-40B4-BE49-F238E27FC236}">
                <a16:creationId xmlns:a16="http://schemas.microsoft.com/office/drawing/2014/main" id="{16E75F37-58CF-433D-AFE0-B54F406A7994}"/>
              </a:ext>
            </a:extLst>
          </p:cNvPr>
          <p:cNvPicPr>
            <a:picLocks noChangeAspect="1"/>
          </p:cNvPicPr>
          <p:nvPr/>
        </p:nvPicPr>
        <p:blipFill>
          <a:blip r:embed="rId5"/>
          <a:stretch>
            <a:fillRect/>
          </a:stretch>
        </p:blipFill>
        <p:spPr>
          <a:xfrm>
            <a:off x="7144064" y="3823174"/>
            <a:ext cx="3503616" cy="2205092"/>
          </a:xfrm>
          <a:prstGeom prst="rect">
            <a:avLst/>
          </a:prstGeom>
        </p:spPr>
      </p:pic>
      <p:cxnSp>
        <p:nvCxnSpPr>
          <p:cNvPr id="4" name="Straight Arrow Connector 3">
            <a:extLst>
              <a:ext uri="{FF2B5EF4-FFF2-40B4-BE49-F238E27FC236}">
                <a16:creationId xmlns:a16="http://schemas.microsoft.com/office/drawing/2014/main" id="{123702F8-0631-4730-80BA-64659508CB18}"/>
              </a:ext>
            </a:extLst>
          </p:cNvPr>
          <p:cNvCxnSpPr>
            <a:cxnSpLocks/>
          </p:cNvCxnSpPr>
          <p:nvPr/>
        </p:nvCxnSpPr>
        <p:spPr>
          <a:xfrm flipH="1">
            <a:off x="4778652" y="3530413"/>
            <a:ext cx="118468" cy="132230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C4EC386D-7ED9-4B2C-9CC1-1785BC3AEEB6}"/>
              </a:ext>
            </a:extLst>
          </p:cNvPr>
          <p:cNvCxnSpPr>
            <a:cxnSpLocks/>
          </p:cNvCxnSpPr>
          <p:nvPr/>
        </p:nvCxnSpPr>
        <p:spPr>
          <a:xfrm flipH="1">
            <a:off x="4790472" y="2793627"/>
            <a:ext cx="1899777" cy="2059093"/>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a:extLst>
              <a:ext uri="{FF2B5EF4-FFF2-40B4-BE49-F238E27FC236}">
                <a16:creationId xmlns:a16="http://schemas.microsoft.com/office/drawing/2014/main" id="{A34373DE-1B09-4956-B797-225A1D629C75}"/>
              </a:ext>
            </a:extLst>
          </p:cNvPr>
          <p:cNvCxnSpPr>
            <a:cxnSpLocks/>
            <a:endCxn id="16" idx="1"/>
          </p:cNvCxnSpPr>
          <p:nvPr/>
        </p:nvCxnSpPr>
        <p:spPr>
          <a:xfrm>
            <a:off x="4741332" y="4917066"/>
            <a:ext cx="2402732" cy="865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868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1549C4C2-D511-4DD5-8388-8FD3B6ADD80A}"/>
              </a:ext>
            </a:extLst>
          </p:cNvPr>
          <p:cNvSpPr>
            <a:spLocks noGrp="1"/>
          </p:cNvSpPr>
          <p:nvPr>
            <p:ph type="subTitle" idx="1"/>
          </p:nvPr>
        </p:nvSpPr>
        <p:spPr>
          <a:xfrm>
            <a:off x="809515" y="774341"/>
            <a:ext cx="3119018" cy="465179"/>
          </a:xfrm>
        </p:spPr>
        <p:txBody>
          <a:bodyPr>
            <a:normAutofit/>
          </a:bodyPr>
          <a:lstStyle/>
          <a:p>
            <a:r>
              <a:rPr lang="en-IN" sz="2400" dirty="0"/>
              <a:t>Word EMBEDDING</a:t>
            </a:r>
          </a:p>
        </p:txBody>
      </p:sp>
      <p:sp>
        <p:nvSpPr>
          <p:cNvPr id="2" name="TextBox 1">
            <a:extLst>
              <a:ext uri="{FF2B5EF4-FFF2-40B4-BE49-F238E27FC236}">
                <a16:creationId xmlns:a16="http://schemas.microsoft.com/office/drawing/2014/main" id="{0851B77E-E590-4784-AEBC-9A7C59FCD1B8}"/>
              </a:ext>
            </a:extLst>
          </p:cNvPr>
          <p:cNvSpPr txBox="1"/>
          <p:nvPr/>
        </p:nvSpPr>
        <p:spPr>
          <a:xfrm>
            <a:off x="809515" y="1239520"/>
            <a:ext cx="7880672" cy="738664"/>
          </a:xfrm>
          <a:prstGeom prst="rect">
            <a:avLst/>
          </a:prstGeom>
          <a:noFill/>
        </p:spPr>
        <p:txBody>
          <a:bodyPr wrap="square" rtlCol="0">
            <a:spAutoFit/>
          </a:bodyPr>
          <a:lstStyle/>
          <a:p>
            <a:r>
              <a:rPr lang="en-US" sz="1400" b="0" i="0" u="none" strike="noStrike" baseline="0" dirty="0">
                <a:solidFill>
                  <a:schemeClr val="bg1"/>
                </a:solidFill>
                <a:latin typeface="Calibri" panose="020F0502020204030204" pitchFamily="34" charset="0"/>
              </a:rPr>
              <a:t>Two popular examples of methods of learning word embeddings from text include: </a:t>
            </a:r>
          </a:p>
          <a:p>
            <a:r>
              <a:rPr lang="en-IN" sz="1400" b="0" i="0" u="none" strike="noStrike" baseline="0" dirty="0">
                <a:solidFill>
                  <a:schemeClr val="bg1"/>
                </a:solidFill>
                <a:latin typeface="Courier New" panose="02070309020205020404" pitchFamily="49" charset="0"/>
              </a:rPr>
              <a:t>o Word2Vec </a:t>
            </a:r>
          </a:p>
          <a:p>
            <a:r>
              <a:rPr lang="en-IN" sz="1400" b="0" i="0" u="none" strike="noStrike" baseline="0" dirty="0">
                <a:solidFill>
                  <a:schemeClr val="bg1"/>
                </a:solidFill>
                <a:latin typeface="Courier New" panose="02070309020205020404" pitchFamily="49" charset="0"/>
              </a:rPr>
              <a:t>o GloVe </a:t>
            </a:r>
          </a:p>
        </p:txBody>
      </p:sp>
      <p:sp>
        <p:nvSpPr>
          <p:cNvPr id="4" name="TextBox 3">
            <a:extLst>
              <a:ext uri="{FF2B5EF4-FFF2-40B4-BE49-F238E27FC236}">
                <a16:creationId xmlns:a16="http://schemas.microsoft.com/office/drawing/2014/main" id="{F1BD40CE-6A04-415E-AC4A-02C2C77B4DE7}"/>
              </a:ext>
            </a:extLst>
          </p:cNvPr>
          <p:cNvSpPr txBox="1"/>
          <p:nvPr/>
        </p:nvSpPr>
        <p:spPr>
          <a:xfrm>
            <a:off x="809515" y="2095733"/>
            <a:ext cx="2018454" cy="307777"/>
          </a:xfrm>
          <a:prstGeom prst="rect">
            <a:avLst/>
          </a:prstGeom>
          <a:noFill/>
        </p:spPr>
        <p:txBody>
          <a:bodyPr wrap="square" rtlCol="0">
            <a:spAutoFit/>
          </a:bodyPr>
          <a:lstStyle/>
          <a:p>
            <a:r>
              <a:rPr lang="en-IN" sz="1400" dirty="0">
                <a:solidFill>
                  <a:schemeClr val="accent4">
                    <a:lumMod val="75000"/>
                  </a:schemeClr>
                </a:solidFill>
              </a:rPr>
              <a:t>Word2Vec-</a:t>
            </a:r>
          </a:p>
        </p:txBody>
      </p:sp>
      <p:sp>
        <p:nvSpPr>
          <p:cNvPr id="5" name="TextBox 4">
            <a:extLst>
              <a:ext uri="{FF2B5EF4-FFF2-40B4-BE49-F238E27FC236}">
                <a16:creationId xmlns:a16="http://schemas.microsoft.com/office/drawing/2014/main" id="{40AB6B9E-D170-4C62-9A79-43C1BFAF5FF1}"/>
              </a:ext>
            </a:extLst>
          </p:cNvPr>
          <p:cNvSpPr txBox="1"/>
          <p:nvPr/>
        </p:nvSpPr>
        <p:spPr>
          <a:xfrm>
            <a:off x="809515" y="2521059"/>
            <a:ext cx="10711925" cy="1169551"/>
          </a:xfrm>
          <a:prstGeom prst="rect">
            <a:avLst/>
          </a:prstGeom>
          <a:noFill/>
        </p:spPr>
        <p:txBody>
          <a:bodyPr wrap="square" rtlCol="0">
            <a:spAutoFit/>
          </a:bodyPr>
          <a:lstStyle/>
          <a:p>
            <a:r>
              <a:rPr lang="en-US" sz="1400" dirty="0">
                <a:solidFill>
                  <a:schemeClr val="bg1"/>
                </a:solidFill>
              </a:rPr>
              <a:t>Technique used for learning word association in a NLP task. The algorithms in </a:t>
            </a:r>
            <a:r>
              <a:rPr lang="en-US" sz="1400" dirty="0">
                <a:solidFill>
                  <a:schemeClr val="bg1"/>
                </a:solidFill>
                <a:hlinkClick r:id="rId2">
                  <a:extLst>
                    <a:ext uri="{A12FA001-AC4F-418D-AE19-62706E023703}">
                      <ahyp:hlinkClr xmlns:ahyp="http://schemas.microsoft.com/office/drawing/2018/hyperlinkcolor" val="tx"/>
                    </a:ext>
                  </a:extLst>
                </a:hlinkClick>
              </a:rPr>
              <a:t>word2vec</a:t>
            </a:r>
            <a:r>
              <a:rPr lang="en-US" sz="1400" dirty="0">
                <a:solidFill>
                  <a:schemeClr val="bg1"/>
                </a:solidFill>
              </a:rPr>
              <a:t> use a neural network model so that once a trained model can identify synonyms and antonyms words or can suggest a word to complete a partial incomplete sentence. Word2vec uses a list of numbers that can be called vectors to represent any distinct word. The cosine similarity between the vectors is used as the mathematical function for choosing the right vector which indicates the level of semantic similarity between the words.</a:t>
            </a:r>
            <a:endParaRPr lang="en-IN" sz="1400" dirty="0">
              <a:solidFill>
                <a:schemeClr val="bg1"/>
              </a:solidFill>
            </a:endParaRPr>
          </a:p>
        </p:txBody>
      </p:sp>
      <p:sp>
        <p:nvSpPr>
          <p:cNvPr id="6" name="TextBox 5">
            <a:extLst>
              <a:ext uri="{FF2B5EF4-FFF2-40B4-BE49-F238E27FC236}">
                <a16:creationId xmlns:a16="http://schemas.microsoft.com/office/drawing/2014/main" id="{5DEEF2BF-3EDD-4B49-B37E-0B53D0B63BEF}"/>
              </a:ext>
            </a:extLst>
          </p:cNvPr>
          <p:cNvSpPr txBox="1"/>
          <p:nvPr/>
        </p:nvSpPr>
        <p:spPr>
          <a:xfrm>
            <a:off x="809515" y="3862940"/>
            <a:ext cx="1039605" cy="307777"/>
          </a:xfrm>
          <a:prstGeom prst="rect">
            <a:avLst/>
          </a:prstGeom>
          <a:noFill/>
        </p:spPr>
        <p:txBody>
          <a:bodyPr wrap="square" rtlCol="0">
            <a:spAutoFit/>
          </a:bodyPr>
          <a:lstStyle/>
          <a:p>
            <a:r>
              <a:rPr lang="en-IN" sz="1400" dirty="0">
                <a:solidFill>
                  <a:schemeClr val="accent4">
                    <a:lumMod val="75000"/>
                  </a:schemeClr>
                </a:solidFill>
              </a:rPr>
              <a:t>Glove-</a:t>
            </a:r>
          </a:p>
        </p:txBody>
      </p:sp>
      <p:sp>
        <p:nvSpPr>
          <p:cNvPr id="7" name="TextBox 6">
            <a:extLst>
              <a:ext uri="{FF2B5EF4-FFF2-40B4-BE49-F238E27FC236}">
                <a16:creationId xmlns:a16="http://schemas.microsoft.com/office/drawing/2014/main" id="{4ACC58B4-D308-4033-BF2F-85CC7C5008EB}"/>
              </a:ext>
            </a:extLst>
          </p:cNvPr>
          <p:cNvSpPr txBox="1"/>
          <p:nvPr/>
        </p:nvSpPr>
        <p:spPr>
          <a:xfrm>
            <a:off x="809515" y="4233485"/>
            <a:ext cx="10352938" cy="1384995"/>
          </a:xfrm>
          <a:prstGeom prst="rect">
            <a:avLst/>
          </a:prstGeom>
          <a:noFill/>
        </p:spPr>
        <p:txBody>
          <a:bodyPr wrap="square" rtlCol="0">
            <a:spAutoFit/>
          </a:bodyPr>
          <a:lstStyle/>
          <a:p>
            <a:r>
              <a:rPr lang="en-US" sz="1400" dirty="0">
                <a:solidFill>
                  <a:schemeClr val="bg1"/>
                </a:solidFill>
              </a:rPr>
              <a:t>GloVe word is a combination of two words-  Global and Vectors. In-depth, the GloVe is a model used for the representation of the distributed words. This model represents words in the form of vectors using an unsupervised learning algorithm. This unsupervised learning algorithm maps the words into space where the semantic similarity between the words is observed by the distance between the words. These algorithms perform the Training of a corpus consisting of the aggregated global word-word co-occurrence statistics, and the result of the training usually represents the subspace of the words in which our interest lies.</a:t>
            </a:r>
            <a:endParaRPr lang="en-IN" sz="1400" dirty="0">
              <a:solidFill>
                <a:schemeClr val="bg1"/>
              </a:solidFill>
            </a:endParaRPr>
          </a:p>
        </p:txBody>
      </p:sp>
    </p:spTree>
    <p:extLst>
      <p:ext uri="{BB962C8B-B14F-4D97-AF65-F5344CB8AC3E}">
        <p14:creationId xmlns:p14="http://schemas.microsoft.com/office/powerpoint/2010/main" val="69259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B966D42-35EF-4FAE-811F-74C58CD09AFA}"/>
              </a:ext>
            </a:extLst>
          </p:cNvPr>
          <p:cNvSpPr>
            <a:spLocks noGrp="1"/>
          </p:cNvSpPr>
          <p:nvPr>
            <p:ph type="subTitle" idx="1"/>
          </p:nvPr>
        </p:nvSpPr>
        <p:spPr>
          <a:xfrm>
            <a:off x="687595" y="774339"/>
            <a:ext cx="4243392" cy="465180"/>
          </a:xfrm>
        </p:spPr>
        <p:txBody>
          <a:bodyPr>
            <a:normAutofit/>
          </a:bodyPr>
          <a:lstStyle/>
          <a:p>
            <a:r>
              <a:rPr lang="en-IN" sz="2400" dirty="0"/>
              <a:t>CNN + LSTM ARCHITECTURE</a:t>
            </a:r>
          </a:p>
        </p:txBody>
      </p:sp>
      <p:pic>
        <p:nvPicPr>
          <p:cNvPr id="5" name="Picture 4">
            <a:extLst>
              <a:ext uri="{FF2B5EF4-FFF2-40B4-BE49-F238E27FC236}">
                <a16:creationId xmlns:a16="http://schemas.microsoft.com/office/drawing/2014/main" id="{A7C8C6AF-0A3B-4AE5-935C-3CD7F84674E2}"/>
              </a:ext>
            </a:extLst>
          </p:cNvPr>
          <p:cNvPicPr>
            <a:picLocks noChangeAspect="1"/>
          </p:cNvPicPr>
          <p:nvPr/>
        </p:nvPicPr>
        <p:blipFill>
          <a:blip r:embed="rId2"/>
          <a:stretch>
            <a:fillRect/>
          </a:stretch>
        </p:blipFill>
        <p:spPr>
          <a:xfrm>
            <a:off x="2675467" y="1449494"/>
            <a:ext cx="6360159" cy="4490720"/>
          </a:xfrm>
          <a:prstGeom prst="rect">
            <a:avLst/>
          </a:prstGeom>
        </p:spPr>
      </p:pic>
    </p:spTree>
    <p:extLst>
      <p:ext uri="{BB962C8B-B14F-4D97-AF65-F5344CB8AC3E}">
        <p14:creationId xmlns:p14="http://schemas.microsoft.com/office/powerpoint/2010/main" val="12212988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Google Shape;325;p27"/>
          <p:cNvSpPr txBox="1">
            <a:spLocks noGrp="1"/>
          </p:cNvSpPr>
          <p:nvPr>
            <p:ph type="subTitle" idx="1"/>
          </p:nvPr>
        </p:nvSpPr>
        <p:spPr>
          <a:xfrm>
            <a:off x="680822" y="726927"/>
            <a:ext cx="2130111" cy="4855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SzPts val="1920"/>
              <a:buNone/>
            </a:pPr>
            <a:r>
              <a:rPr lang="en-IN" sz="2400"/>
              <a:t>CNN MODEL</a:t>
            </a:r>
            <a:endParaRPr/>
          </a:p>
        </p:txBody>
      </p:sp>
      <p:sp>
        <p:nvSpPr>
          <p:cNvPr id="326" name="Google Shape;326;p27"/>
          <p:cNvSpPr txBox="1"/>
          <p:nvPr/>
        </p:nvSpPr>
        <p:spPr>
          <a:xfrm>
            <a:off x="2263700" y="1781475"/>
            <a:ext cx="8478600" cy="4571400"/>
          </a:xfrm>
          <a:prstGeom prst="rect">
            <a:avLst/>
          </a:prstGeom>
          <a:noFill/>
          <a:ln>
            <a:noFill/>
          </a:ln>
        </p:spPr>
        <p:txBody>
          <a:bodyPr spcFirstLastPara="1" wrap="square" lIns="91425" tIns="91425" rIns="91425" bIns="91425" anchor="t" anchorCtr="0">
            <a:spAutoFit/>
          </a:bodyPr>
          <a:lstStyle/>
          <a:p>
            <a:pPr marL="285750" lvl="0" indent="-330200" algn="l" rtl="0">
              <a:lnSpc>
                <a:spcPct val="150000"/>
              </a:lnSpc>
              <a:spcBef>
                <a:spcPts val="0"/>
              </a:spcBef>
              <a:spcAft>
                <a:spcPts val="0"/>
              </a:spcAft>
              <a:buClr>
                <a:schemeClr val="lt1"/>
              </a:buClr>
              <a:buSzPts val="2500"/>
              <a:buFont typeface="Noto Sans Symbols"/>
              <a:buAutoNum type="arabicPeriod"/>
            </a:pPr>
            <a:r>
              <a:rPr lang="en-IN" sz="2500">
                <a:solidFill>
                  <a:schemeClr val="lt1"/>
                </a:solidFill>
                <a:latin typeface="Century Gothic"/>
                <a:ea typeface="Century Gothic"/>
                <a:cs typeface="Century Gothic"/>
                <a:sym typeface="Century Gothic"/>
              </a:rPr>
              <a:t>VGG19</a:t>
            </a:r>
            <a:endParaRPr sz="2500">
              <a:solidFill>
                <a:schemeClr val="lt1"/>
              </a:solidFill>
              <a:latin typeface="Century Gothic"/>
              <a:ea typeface="Century Gothic"/>
              <a:cs typeface="Century Gothic"/>
              <a:sym typeface="Century Gothic"/>
            </a:endParaRPr>
          </a:p>
          <a:p>
            <a:pPr marL="285750" lvl="0" indent="-330200" algn="l" rtl="0">
              <a:lnSpc>
                <a:spcPct val="150000"/>
              </a:lnSpc>
              <a:spcBef>
                <a:spcPts val="0"/>
              </a:spcBef>
              <a:spcAft>
                <a:spcPts val="0"/>
              </a:spcAft>
              <a:buClr>
                <a:schemeClr val="lt1"/>
              </a:buClr>
              <a:buSzPts val="2500"/>
              <a:buFont typeface="Century Gothic"/>
              <a:buAutoNum type="arabicPeriod"/>
            </a:pPr>
            <a:r>
              <a:rPr lang="en-IN" sz="2500">
                <a:solidFill>
                  <a:schemeClr val="lt1"/>
                </a:solidFill>
                <a:latin typeface="Century Gothic"/>
                <a:ea typeface="Century Gothic"/>
                <a:cs typeface="Century Gothic"/>
                <a:sym typeface="Century Gothic"/>
              </a:rPr>
              <a:t>efficientNetV2L</a:t>
            </a:r>
            <a:endParaRPr sz="2500">
              <a:solidFill>
                <a:schemeClr val="lt1"/>
              </a:solidFill>
              <a:latin typeface="Century Gothic"/>
              <a:ea typeface="Century Gothic"/>
              <a:cs typeface="Century Gothic"/>
              <a:sym typeface="Century Gothic"/>
            </a:endParaRPr>
          </a:p>
          <a:p>
            <a:pPr marL="285750" lvl="0" indent="-330200" algn="l" rtl="0">
              <a:lnSpc>
                <a:spcPct val="150000"/>
              </a:lnSpc>
              <a:spcBef>
                <a:spcPts val="0"/>
              </a:spcBef>
              <a:spcAft>
                <a:spcPts val="0"/>
              </a:spcAft>
              <a:buClr>
                <a:schemeClr val="lt1"/>
              </a:buClr>
              <a:buSzPts val="2500"/>
              <a:buFont typeface="Century Gothic"/>
              <a:buAutoNum type="arabicPeriod"/>
            </a:pPr>
            <a:r>
              <a:rPr lang="en-IN" sz="2500">
                <a:solidFill>
                  <a:schemeClr val="lt1"/>
                </a:solidFill>
                <a:latin typeface="Century Gothic"/>
                <a:ea typeface="Century Gothic"/>
                <a:cs typeface="Century Gothic"/>
                <a:sym typeface="Century Gothic"/>
              </a:rPr>
              <a:t>Inception_resnet</a:t>
            </a:r>
            <a:endParaRPr sz="2500">
              <a:solidFill>
                <a:schemeClr val="lt1"/>
              </a:solidFill>
              <a:latin typeface="Century Gothic"/>
              <a:ea typeface="Century Gothic"/>
              <a:cs typeface="Century Gothic"/>
              <a:sym typeface="Century Gothic"/>
            </a:endParaRPr>
          </a:p>
          <a:p>
            <a:pPr marL="285750" lvl="0" indent="-330200" algn="l" rtl="0">
              <a:lnSpc>
                <a:spcPct val="150000"/>
              </a:lnSpc>
              <a:spcBef>
                <a:spcPts val="0"/>
              </a:spcBef>
              <a:spcAft>
                <a:spcPts val="0"/>
              </a:spcAft>
              <a:buClr>
                <a:schemeClr val="lt1"/>
              </a:buClr>
              <a:buSzPts val="2500"/>
              <a:buFont typeface="Century Gothic"/>
              <a:buAutoNum type="arabicPeriod"/>
            </a:pPr>
            <a:r>
              <a:rPr lang="en-IN" sz="2500">
                <a:solidFill>
                  <a:schemeClr val="lt1"/>
                </a:solidFill>
                <a:latin typeface="Century Gothic"/>
                <a:ea typeface="Century Gothic"/>
                <a:cs typeface="Century Gothic"/>
                <a:sym typeface="Century Gothic"/>
              </a:rPr>
              <a:t>Resnet_50</a:t>
            </a:r>
            <a:endParaRPr sz="2500">
              <a:solidFill>
                <a:schemeClr val="lt1"/>
              </a:solidFill>
              <a:latin typeface="Century Gothic"/>
              <a:ea typeface="Century Gothic"/>
              <a:cs typeface="Century Gothic"/>
              <a:sym typeface="Century Gothic"/>
            </a:endParaRPr>
          </a:p>
          <a:p>
            <a:pPr marL="0" lvl="0" indent="0" algn="l" rtl="0">
              <a:lnSpc>
                <a:spcPct val="150000"/>
              </a:lnSpc>
              <a:spcBef>
                <a:spcPts val="0"/>
              </a:spcBef>
              <a:spcAft>
                <a:spcPts val="0"/>
              </a:spcAft>
              <a:buNone/>
            </a:pPr>
            <a:endParaRPr sz="18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sz="18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sz="18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sz="18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sz="18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sz="1800">
              <a:solidFill>
                <a:schemeClr val="lt1"/>
              </a:solidFill>
              <a:latin typeface="Century Gothic"/>
              <a:ea typeface="Century Gothic"/>
              <a:cs typeface="Century Gothic"/>
              <a:sym typeface="Century Gothic"/>
            </a:endParaRPr>
          </a:p>
          <a:p>
            <a:pPr marL="0" lvl="0" indent="0" algn="l" rtl="0">
              <a:spcBef>
                <a:spcPts val="0"/>
              </a:spcBef>
              <a:spcAft>
                <a:spcPts val="0"/>
              </a:spcAft>
              <a:buNone/>
            </a:pPr>
            <a:endParaRPr sz="1800">
              <a:solidFill>
                <a:schemeClr val="lt1"/>
              </a:solidFill>
              <a:latin typeface="Century Gothic"/>
              <a:ea typeface="Century Gothic"/>
              <a:cs typeface="Century Gothic"/>
              <a:sym typeface="Century Gothic"/>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{4C9154B3-0C04-4DFB-A06A-DD25908B5D3C}tf02900722</Template>
  <TotalTime>526</TotalTime>
  <Words>982</Words>
  <Application>Microsoft Office PowerPoint</Application>
  <PresentationFormat>Widescreen</PresentationFormat>
  <Paragraphs>134</Paragraphs>
  <Slides>19</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19</vt:i4>
      </vt:variant>
    </vt:vector>
  </HeadingPairs>
  <TitlesOfParts>
    <vt:vector size="32" baseType="lpstr">
      <vt:lpstr>3</vt:lpstr>
      <vt:lpstr>4,Bold</vt:lpstr>
      <vt:lpstr>Arial</vt:lpstr>
      <vt:lpstr>Arial Unicode MS</vt:lpstr>
      <vt:lpstr>Calibri</vt:lpstr>
      <vt:lpstr>Century</vt:lpstr>
      <vt:lpstr>Century Gothic</vt:lpstr>
      <vt:lpstr>CMR12</vt:lpstr>
      <vt:lpstr>Courier New</vt:lpstr>
      <vt:lpstr>Noto Sans Symbols</vt:lpstr>
      <vt:lpstr>Wingdings</vt:lpstr>
      <vt:lpstr>Wingdings 3</vt:lpstr>
      <vt:lpstr>Ion Boardroom</vt:lpstr>
      <vt:lpstr>Deep Learning Project Presentation On Image Captioning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Prabhakar Kumar</dc:creator>
  <cp:lastModifiedBy>Bijin Baby</cp:lastModifiedBy>
  <cp:revision>9</cp:revision>
  <dcterms:created xsi:type="dcterms:W3CDTF">2022-04-22T15:01:12Z</dcterms:created>
  <dcterms:modified xsi:type="dcterms:W3CDTF">2022-04-23T03:54:00Z</dcterms:modified>
</cp:coreProperties>
</file>

<file path=docProps/thumbnail.jpeg>
</file>